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41" r:id="rId3"/>
    <p:sldId id="344" r:id="rId5"/>
    <p:sldId id="364" r:id="rId6"/>
    <p:sldId id="366" r:id="rId7"/>
    <p:sldId id="367" r:id="rId8"/>
    <p:sldId id="440" r:id="rId9"/>
    <p:sldId id="360" r:id="rId10"/>
    <p:sldId id="393" r:id="rId11"/>
    <p:sldId id="402" r:id="rId12"/>
    <p:sldId id="421" r:id="rId13"/>
    <p:sldId id="381" r:id="rId14"/>
    <p:sldId id="394" r:id="rId15"/>
    <p:sldId id="395" r:id="rId16"/>
    <p:sldId id="398" r:id="rId17"/>
    <p:sldId id="399" r:id="rId18"/>
    <p:sldId id="414" r:id="rId19"/>
    <p:sldId id="396" r:id="rId20"/>
    <p:sldId id="388" r:id="rId21"/>
    <p:sldId id="397" r:id="rId22"/>
    <p:sldId id="434" r:id="rId23"/>
    <p:sldId id="435" r:id="rId24"/>
    <p:sldId id="361" r:id="rId25"/>
    <p:sldId id="363" r:id="rId26"/>
    <p:sldId id="358" r:id="rId27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386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7AA7"/>
    <a:srgbClr val="214BAE"/>
    <a:srgbClr val="00A3E4"/>
    <a:srgbClr val="595959"/>
    <a:srgbClr val="0A5F9E"/>
    <a:srgbClr val="1D2A5A"/>
    <a:srgbClr val="F2F2F2"/>
    <a:srgbClr val="D62036"/>
    <a:srgbClr val="295788"/>
    <a:srgbClr val="2D5B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124" autoAdjust="0"/>
  </p:normalViewPr>
  <p:slideViewPr>
    <p:cSldViewPr snapToGrid="0" showGuides="1">
      <p:cViewPr>
        <p:scale>
          <a:sx n="68" d="100"/>
          <a:sy n="68" d="100"/>
        </p:scale>
        <p:origin x="1260" y="990"/>
      </p:cViewPr>
      <p:guideLst>
        <p:guide orient="horz" pos="2232"/>
        <p:guide pos="386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gs" Target="tags/tag107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D09E27A0-C8C5-4D1C-8474-C97B64CA435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058A21C5-6FF9-43F6-A409-2A0EC906A9A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32AC2-5CA0-41E2-900C-4A9051C0A65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47A23-5BA8-44CE-9215-79B767159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47A23-5BA8-44CE-9215-79B767159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showMasterSp="0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1" y="1600202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/>
          <a:lstStyle/>
          <a:p>
            <a:fld id="{A61B1FD8-8752-40A4-8FD5-E89685AB56B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/>
          <a:lstStyle/>
          <a:p>
            <a:fld id="{52DCD716-44A1-4A3E-9A48-2DB906ECE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9749904" y="6501021"/>
            <a:ext cx="1924539" cy="25391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dist"/>
            <a:r>
              <a:rPr lang="zh-CN" altLang="en-US" sz="10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诚信铸就品质    创新引领未来</a:t>
            </a:r>
            <a:endParaRPr lang="zh-CN" altLang="en-US" sz="1000" dirty="0" smtClean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0" y="6587638"/>
            <a:ext cx="9698628" cy="80682"/>
            <a:chOff x="-258793" y="5755341"/>
            <a:chExt cx="9698628" cy="80682"/>
          </a:xfrm>
          <a:solidFill>
            <a:srgbClr val="3597BF"/>
          </a:solidFill>
        </p:grpSpPr>
        <p:cxnSp>
          <p:nvCxnSpPr>
            <p:cNvPr id="4" name="直接连接符 3"/>
            <p:cNvCxnSpPr/>
            <p:nvPr/>
          </p:nvCxnSpPr>
          <p:spPr>
            <a:xfrm>
              <a:off x="-258793" y="5795682"/>
              <a:ext cx="9658287" cy="0"/>
            </a:xfrm>
            <a:prstGeom prst="line">
              <a:avLst/>
            </a:prstGeom>
            <a:grpFill/>
            <a:ln w="1270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椭圆 4"/>
            <p:cNvSpPr/>
            <p:nvPr/>
          </p:nvSpPr>
          <p:spPr>
            <a:xfrm>
              <a:off x="9359153" y="5755341"/>
              <a:ext cx="80682" cy="80682"/>
            </a:xfrm>
            <a:prstGeom prst="ellipse">
              <a:avLst/>
            </a:prstGeom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" name="矩形 5"/>
          <p:cNvSpPr/>
          <p:nvPr userDrawn="1"/>
        </p:nvSpPr>
        <p:spPr>
          <a:xfrm>
            <a:off x="11753936" y="6515427"/>
            <a:ext cx="392655" cy="225105"/>
          </a:xfrm>
          <a:prstGeom prst="rect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TextBox 15"/>
          <p:cNvSpPr txBox="1"/>
          <p:nvPr userDrawn="1"/>
        </p:nvSpPr>
        <p:spPr>
          <a:xfrm>
            <a:off x="11662861" y="6489921"/>
            <a:ext cx="671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1200" b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fld>
            <a:r>
              <a:rPr lang="zh-CN" altLang="en-US" sz="1200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zh-CN" altLang="en-US" sz="1200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图片占位符 15"/>
          <p:cNvSpPr>
            <a:spLocks noGrp="1"/>
          </p:cNvSpPr>
          <p:nvPr>
            <p:ph type="pic" sz="quarter" idx="13"/>
          </p:nvPr>
        </p:nvSpPr>
        <p:spPr>
          <a:xfrm>
            <a:off x="874713" y="565150"/>
            <a:ext cx="2880518" cy="2768600"/>
          </a:xfrm>
          <a:custGeom>
            <a:avLst/>
            <a:gdLst>
              <a:gd name="connsiteX0" fmla="*/ 0 w 2880518"/>
              <a:gd name="connsiteY0" fmla="*/ 0 h 2768600"/>
              <a:gd name="connsiteX1" fmla="*/ 2880518 w 2880518"/>
              <a:gd name="connsiteY1" fmla="*/ 0 h 2768600"/>
              <a:gd name="connsiteX2" fmla="*/ 2880518 w 2880518"/>
              <a:gd name="connsiteY2" fmla="*/ 2768600 h 2768600"/>
              <a:gd name="connsiteX3" fmla="*/ 0 w 2880518"/>
              <a:gd name="connsiteY3" fmla="*/ 2768600 h 276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0518" h="2768600">
                <a:moveTo>
                  <a:pt x="0" y="0"/>
                </a:moveTo>
                <a:lnTo>
                  <a:pt x="2880518" y="0"/>
                </a:lnTo>
                <a:lnTo>
                  <a:pt x="2880518" y="2768600"/>
                </a:lnTo>
                <a:lnTo>
                  <a:pt x="0" y="2768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4"/>
          </p:nvPr>
        </p:nvSpPr>
        <p:spPr>
          <a:xfrm>
            <a:off x="3998913" y="565150"/>
            <a:ext cx="2880518" cy="2768600"/>
          </a:xfrm>
          <a:custGeom>
            <a:avLst/>
            <a:gdLst>
              <a:gd name="connsiteX0" fmla="*/ 0 w 2880518"/>
              <a:gd name="connsiteY0" fmla="*/ 0 h 2768600"/>
              <a:gd name="connsiteX1" fmla="*/ 2880518 w 2880518"/>
              <a:gd name="connsiteY1" fmla="*/ 0 h 2768600"/>
              <a:gd name="connsiteX2" fmla="*/ 2880518 w 2880518"/>
              <a:gd name="connsiteY2" fmla="*/ 2768600 h 2768600"/>
              <a:gd name="connsiteX3" fmla="*/ 0 w 2880518"/>
              <a:gd name="connsiteY3" fmla="*/ 2768600 h 276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0518" h="2768600">
                <a:moveTo>
                  <a:pt x="0" y="0"/>
                </a:moveTo>
                <a:lnTo>
                  <a:pt x="2880518" y="0"/>
                </a:lnTo>
                <a:lnTo>
                  <a:pt x="2880518" y="2768600"/>
                </a:lnTo>
                <a:lnTo>
                  <a:pt x="0" y="2768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5"/>
          </p:nvPr>
        </p:nvSpPr>
        <p:spPr>
          <a:xfrm>
            <a:off x="5312570" y="3524250"/>
            <a:ext cx="2880518" cy="2768600"/>
          </a:xfrm>
          <a:custGeom>
            <a:avLst/>
            <a:gdLst>
              <a:gd name="connsiteX0" fmla="*/ 0 w 2880518"/>
              <a:gd name="connsiteY0" fmla="*/ 0 h 2768600"/>
              <a:gd name="connsiteX1" fmla="*/ 2880518 w 2880518"/>
              <a:gd name="connsiteY1" fmla="*/ 0 h 2768600"/>
              <a:gd name="connsiteX2" fmla="*/ 2880518 w 2880518"/>
              <a:gd name="connsiteY2" fmla="*/ 2768600 h 2768600"/>
              <a:gd name="connsiteX3" fmla="*/ 0 w 2880518"/>
              <a:gd name="connsiteY3" fmla="*/ 2768600 h 276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0518" h="2768600">
                <a:moveTo>
                  <a:pt x="0" y="0"/>
                </a:moveTo>
                <a:lnTo>
                  <a:pt x="2880518" y="0"/>
                </a:lnTo>
                <a:lnTo>
                  <a:pt x="2880518" y="2768600"/>
                </a:lnTo>
                <a:lnTo>
                  <a:pt x="0" y="2768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6"/>
          </p:nvPr>
        </p:nvSpPr>
        <p:spPr>
          <a:xfrm>
            <a:off x="8436770" y="3524250"/>
            <a:ext cx="2880518" cy="2768600"/>
          </a:xfrm>
          <a:custGeom>
            <a:avLst/>
            <a:gdLst>
              <a:gd name="connsiteX0" fmla="*/ 0 w 2880518"/>
              <a:gd name="connsiteY0" fmla="*/ 0 h 2768600"/>
              <a:gd name="connsiteX1" fmla="*/ 2880518 w 2880518"/>
              <a:gd name="connsiteY1" fmla="*/ 0 h 2768600"/>
              <a:gd name="connsiteX2" fmla="*/ 2880518 w 2880518"/>
              <a:gd name="connsiteY2" fmla="*/ 2768600 h 2768600"/>
              <a:gd name="connsiteX3" fmla="*/ 0 w 2880518"/>
              <a:gd name="connsiteY3" fmla="*/ 2768600 h 276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0518" h="2768600">
                <a:moveTo>
                  <a:pt x="0" y="0"/>
                </a:moveTo>
                <a:lnTo>
                  <a:pt x="2880518" y="0"/>
                </a:lnTo>
                <a:lnTo>
                  <a:pt x="2880518" y="2768600"/>
                </a:lnTo>
                <a:lnTo>
                  <a:pt x="0" y="2768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9749904" y="6501021"/>
            <a:ext cx="1924539" cy="25391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dist"/>
            <a:r>
              <a:rPr lang="zh-CN" altLang="en-US" sz="10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诚信铸就品质    创新引领未来</a:t>
            </a:r>
            <a:endParaRPr lang="zh-CN" altLang="en-US" sz="1000" dirty="0" smtClean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0" y="6587638"/>
            <a:ext cx="9698628" cy="80682"/>
            <a:chOff x="-258793" y="5755341"/>
            <a:chExt cx="9698628" cy="80682"/>
          </a:xfrm>
          <a:solidFill>
            <a:srgbClr val="3597BF"/>
          </a:solidFill>
        </p:grpSpPr>
        <p:cxnSp>
          <p:nvCxnSpPr>
            <p:cNvPr id="18" name="直接连接符 17"/>
            <p:cNvCxnSpPr/>
            <p:nvPr/>
          </p:nvCxnSpPr>
          <p:spPr>
            <a:xfrm>
              <a:off x="-258793" y="5795682"/>
              <a:ext cx="9658287" cy="0"/>
            </a:xfrm>
            <a:prstGeom prst="line">
              <a:avLst/>
            </a:prstGeom>
            <a:grpFill/>
            <a:ln w="1270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/>
            <p:cNvSpPr/>
            <p:nvPr/>
          </p:nvSpPr>
          <p:spPr>
            <a:xfrm>
              <a:off x="9359153" y="5755341"/>
              <a:ext cx="80682" cy="80682"/>
            </a:xfrm>
            <a:prstGeom prst="ellipse">
              <a:avLst/>
            </a:prstGeom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0" name="矩形 19"/>
          <p:cNvSpPr/>
          <p:nvPr userDrawn="1"/>
        </p:nvSpPr>
        <p:spPr>
          <a:xfrm>
            <a:off x="11753936" y="6515427"/>
            <a:ext cx="392655" cy="225105"/>
          </a:xfrm>
          <a:prstGeom prst="rect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TextBox 15"/>
          <p:cNvSpPr txBox="1"/>
          <p:nvPr userDrawn="1"/>
        </p:nvSpPr>
        <p:spPr>
          <a:xfrm>
            <a:off x="11662861" y="6489921"/>
            <a:ext cx="671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1200" b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fld>
            <a:r>
              <a:rPr lang="zh-CN" altLang="en-US" sz="1200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zh-CN" altLang="en-US" sz="1200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9749904" y="6501021"/>
            <a:ext cx="1924539" cy="25391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dist"/>
            <a:r>
              <a:rPr lang="zh-CN" altLang="en-US" sz="10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诚信铸就品质    创新引领未来</a:t>
            </a:r>
            <a:endParaRPr lang="zh-CN" altLang="en-US" sz="1000" dirty="0" smtClean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0" y="6587638"/>
            <a:ext cx="9698628" cy="80682"/>
            <a:chOff x="-258793" y="5755341"/>
            <a:chExt cx="9698628" cy="80682"/>
          </a:xfrm>
          <a:solidFill>
            <a:srgbClr val="3597BF"/>
          </a:solidFill>
        </p:grpSpPr>
        <p:cxnSp>
          <p:nvCxnSpPr>
            <p:cNvPr id="10" name="直接连接符 9"/>
            <p:cNvCxnSpPr/>
            <p:nvPr/>
          </p:nvCxnSpPr>
          <p:spPr>
            <a:xfrm>
              <a:off x="-258793" y="5795682"/>
              <a:ext cx="9658287" cy="0"/>
            </a:xfrm>
            <a:prstGeom prst="line">
              <a:avLst/>
            </a:prstGeom>
            <a:grpFill/>
            <a:ln w="1270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椭圆 10"/>
            <p:cNvSpPr/>
            <p:nvPr/>
          </p:nvSpPr>
          <p:spPr>
            <a:xfrm>
              <a:off x="9359153" y="5755341"/>
              <a:ext cx="80682" cy="80682"/>
            </a:xfrm>
            <a:prstGeom prst="ellipse">
              <a:avLst/>
            </a:prstGeom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 userDrawn="1"/>
        </p:nvSpPr>
        <p:spPr>
          <a:xfrm>
            <a:off x="11753936" y="6515427"/>
            <a:ext cx="392655" cy="225105"/>
          </a:xfrm>
          <a:prstGeom prst="rect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TextBox 15"/>
          <p:cNvSpPr txBox="1"/>
          <p:nvPr userDrawn="1"/>
        </p:nvSpPr>
        <p:spPr>
          <a:xfrm>
            <a:off x="11662861" y="6489921"/>
            <a:ext cx="671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1200" b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fld>
            <a:r>
              <a:rPr lang="zh-CN" altLang="en-US" sz="1200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zh-CN" altLang="en-US" sz="1200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9749904" y="6501021"/>
            <a:ext cx="1924539" cy="25391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dist"/>
            <a:r>
              <a:rPr lang="zh-CN" altLang="en-US" sz="10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诚信铸就品质    创新引领未来</a:t>
            </a:r>
            <a:endParaRPr lang="zh-CN" altLang="en-US" sz="1000" dirty="0" smtClean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0" y="6587638"/>
            <a:ext cx="9698628" cy="80682"/>
            <a:chOff x="-258793" y="5755341"/>
            <a:chExt cx="9698628" cy="80682"/>
          </a:xfrm>
          <a:solidFill>
            <a:srgbClr val="3597BF"/>
          </a:solidFill>
        </p:grpSpPr>
        <p:cxnSp>
          <p:nvCxnSpPr>
            <p:cNvPr id="10" name="直接连接符 9"/>
            <p:cNvCxnSpPr/>
            <p:nvPr/>
          </p:nvCxnSpPr>
          <p:spPr>
            <a:xfrm>
              <a:off x="-258793" y="5795682"/>
              <a:ext cx="9658287" cy="0"/>
            </a:xfrm>
            <a:prstGeom prst="line">
              <a:avLst/>
            </a:prstGeom>
            <a:grpFill/>
            <a:ln w="1270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椭圆 10"/>
            <p:cNvSpPr/>
            <p:nvPr/>
          </p:nvSpPr>
          <p:spPr>
            <a:xfrm>
              <a:off x="9359153" y="5755341"/>
              <a:ext cx="80682" cy="80682"/>
            </a:xfrm>
            <a:prstGeom prst="ellipse">
              <a:avLst/>
            </a:prstGeom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 userDrawn="1"/>
        </p:nvSpPr>
        <p:spPr>
          <a:xfrm>
            <a:off x="11753936" y="6515427"/>
            <a:ext cx="392655" cy="225105"/>
          </a:xfrm>
          <a:prstGeom prst="rect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TextBox 15"/>
          <p:cNvSpPr txBox="1"/>
          <p:nvPr userDrawn="1"/>
        </p:nvSpPr>
        <p:spPr>
          <a:xfrm>
            <a:off x="11662861" y="6489921"/>
            <a:ext cx="671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1200" b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fld>
            <a:r>
              <a:rPr lang="zh-CN" altLang="en-US" sz="1200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zh-CN" altLang="en-US" sz="1200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00">
        <p14:vortex dir="r"/>
      </p:transition>
    </mc:Choice>
    <mc:Fallback>
      <p:transition spd="slow" advTm="11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 userDrawn="1"/>
        </p:nvSpPr>
        <p:spPr>
          <a:xfrm>
            <a:off x="9749904" y="6501021"/>
            <a:ext cx="1924539" cy="25391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dist"/>
            <a:r>
              <a:rPr lang="zh-CN" altLang="en-US" sz="10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诚信铸就品质    创新引领未来</a:t>
            </a:r>
            <a:endParaRPr lang="zh-CN" altLang="en-US" sz="1000" dirty="0" smtClean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0" y="6587638"/>
            <a:ext cx="9698628" cy="80682"/>
            <a:chOff x="-258793" y="5755341"/>
            <a:chExt cx="9698628" cy="80682"/>
          </a:xfrm>
          <a:solidFill>
            <a:srgbClr val="3597BF"/>
          </a:solidFill>
        </p:grpSpPr>
        <p:cxnSp>
          <p:nvCxnSpPr>
            <p:cNvPr id="14" name="直接连接符 13"/>
            <p:cNvCxnSpPr/>
            <p:nvPr/>
          </p:nvCxnSpPr>
          <p:spPr>
            <a:xfrm>
              <a:off x="-258793" y="5795682"/>
              <a:ext cx="9658287" cy="0"/>
            </a:xfrm>
            <a:prstGeom prst="line">
              <a:avLst/>
            </a:prstGeom>
            <a:grpFill/>
            <a:ln w="1270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9359153" y="5755341"/>
              <a:ext cx="80682" cy="80682"/>
            </a:xfrm>
            <a:prstGeom prst="ellipse">
              <a:avLst/>
            </a:prstGeom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 userDrawn="1"/>
        </p:nvSpPr>
        <p:spPr>
          <a:xfrm>
            <a:off x="11753936" y="6515427"/>
            <a:ext cx="392655" cy="225105"/>
          </a:xfrm>
          <a:prstGeom prst="rect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TextBox 15"/>
          <p:cNvSpPr txBox="1"/>
          <p:nvPr userDrawn="1"/>
        </p:nvSpPr>
        <p:spPr>
          <a:xfrm>
            <a:off x="11662861" y="6489921"/>
            <a:ext cx="671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1200" b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fld>
            <a:r>
              <a:rPr lang="zh-CN" altLang="en-US" sz="1200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zh-CN" altLang="en-US" sz="1200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自定义版式">
    <p:bg>
      <p:bgPr>
        <a:gradFill>
          <a:gsLst>
            <a:gs pos="0">
              <a:schemeClr val="bg2">
                <a:lumMod val="75000"/>
              </a:schemeClr>
            </a:gs>
            <a:gs pos="100000">
              <a:schemeClr val="bg2">
                <a:lumMod val="50000"/>
              </a:scheme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9749904" y="6501021"/>
            <a:ext cx="1924539" cy="25391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dist"/>
            <a:r>
              <a:rPr lang="zh-CN" altLang="en-US" sz="10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诚信铸就品质    创新引领未来</a:t>
            </a:r>
            <a:endParaRPr lang="zh-CN" altLang="en-US" sz="1000" dirty="0" smtClean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0" y="6587638"/>
            <a:ext cx="9698628" cy="80682"/>
            <a:chOff x="-258793" y="5755341"/>
            <a:chExt cx="9698628" cy="80682"/>
          </a:xfrm>
          <a:solidFill>
            <a:srgbClr val="3597BF"/>
          </a:solidFill>
        </p:grpSpPr>
        <p:cxnSp>
          <p:nvCxnSpPr>
            <p:cNvPr id="10" name="直接连接符 9"/>
            <p:cNvCxnSpPr/>
            <p:nvPr/>
          </p:nvCxnSpPr>
          <p:spPr>
            <a:xfrm>
              <a:off x="-258793" y="5795682"/>
              <a:ext cx="9658287" cy="0"/>
            </a:xfrm>
            <a:prstGeom prst="line">
              <a:avLst/>
            </a:prstGeom>
            <a:grpFill/>
            <a:ln w="1270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椭圆 10"/>
            <p:cNvSpPr/>
            <p:nvPr/>
          </p:nvSpPr>
          <p:spPr>
            <a:xfrm>
              <a:off x="9359153" y="5755341"/>
              <a:ext cx="80682" cy="80682"/>
            </a:xfrm>
            <a:prstGeom prst="ellipse">
              <a:avLst/>
            </a:prstGeom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 userDrawn="1"/>
        </p:nvSpPr>
        <p:spPr>
          <a:xfrm>
            <a:off x="11753936" y="6515427"/>
            <a:ext cx="392655" cy="225105"/>
          </a:xfrm>
          <a:prstGeom prst="rect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TextBox 15"/>
          <p:cNvSpPr txBox="1"/>
          <p:nvPr userDrawn="1"/>
        </p:nvSpPr>
        <p:spPr>
          <a:xfrm>
            <a:off x="11662861" y="6489921"/>
            <a:ext cx="671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1200" b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fld>
            <a:r>
              <a:rPr lang="zh-CN" altLang="en-US" sz="1200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zh-CN" altLang="en-US" sz="1200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3" Type="http://schemas.openxmlformats.org/officeDocument/2006/relationships/tags" Target="../tags/tag102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8.png"/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2.png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6.png"/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0.png"/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1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5.png"/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image" Target="../media/image52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9.png"/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image" Target="../media/image56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image" Target="../media/image6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3.png"/><Relationship Id="rId1" Type="http://schemas.openxmlformats.org/officeDocument/2006/relationships/tags" Target="../tags/tag103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06.xml"/><Relationship Id="rId3" Type="http://schemas.openxmlformats.org/officeDocument/2006/relationships/image" Target="../media/image64.png"/><Relationship Id="rId2" Type="http://schemas.openxmlformats.org/officeDocument/2006/relationships/tags" Target="../tags/tag105.xml"/><Relationship Id="rId1" Type="http://schemas.openxmlformats.org/officeDocument/2006/relationships/tags" Target="../tags/tag10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6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2.png"/><Relationship Id="rId1" Type="http://schemas.openxmlformats.org/officeDocument/2006/relationships/image" Target="../media/image67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99" Type="http://schemas.openxmlformats.org/officeDocument/2006/relationships/tags" Target="../tags/tag94.xml"/><Relationship Id="rId98" Type="http://schemas.openxmlformats.org/officeDocument/2006/relationships/tags" Target="../tags/tag93.xml"/><Relationship Id="rId97" Type="http://schemas.openxmlformats.org/officeDocument/2006/relationships/tags" Target="../tags/tag92.xml"/><Relationship Id="rId96" Type="http://schemas.openxmlformats.org/officeDocument/2006/relationships/tags" Target="../tags/tag91.xml"/><Relationship Id="rId95" Type="http://schemas.openxmlformats.org/officeDocument/2006/relationships/tags" Target="../tags/tag90.xml"/><Relationship Id="rId94" Type="http://schemas.openxmlformats.org/officeDocument/2006/relationships/tags" Target="../tags/tag89.xml"/><Relationship Id="rId93" Type="http://schemas.openxmlformats.org/officeDocument/2006/relationships/tags" Target="../tags/tag88.xml"/><Relationship Id="rId92" Type="http://schemas.openxmlformats.org/officeDocument/2006/relationships/tags" Target="../tags/tag87.xml"/><Relationship Id="rId91" Type="http://schemas.openxmlformats.org/officeDocument/2006/relationships/tags" Target="../tags/tag86.xml"/><Relationship Id="rId90" Type="http://schemas.openxmlformats.org/officeDocument/2006/relationships/tags" Target="../tags/tag85.xml"/><Relationship Id="rId9" Type="http://schemas.openxmlformats.org/officeDocument/2006/relationships/tags" Target="../tags/tag9.xml"/><Relationship Id="rId89" Type="http://schemas.openxmlformats.org/officeDocument/2006/relationships/tags" Target="../tags/tag84.xml"/><Relationship Id="rId88" Type="http://schemas.openxmlformats.org/officeDocument/2006/relationships/tags" Target="../tags/tag83.xml"/><Relationship Id="rId87" Type="http://schemas.openxmlformats.org/officeDocument/2006/relationships/tags" Target="../tags/tag82.xml"/><Relationship Id="rId86" Type="http://schemas.openxmlformats.org/officeDocument/2006/relationships/tags" Target="../tags/tag81.xml"/><Relationship Id="rId85" Type="http://schemas.openxmlformats.org/officeDocument/2006/relationships/tags" Target="../tags/tag80.xml"/><Relationship Id="rId84" Type="http://schemas.openxmlformats.org/officeDocument/2006/relationships/tags" Target="../tags/tag79.xml"/><Relationship Id="rId83" Type="http://schemas.openxmlformats.org/officeDocument/2006/relationships/tags" Target="../tags/tag78.xml"/><Relationship Id="rId82" Type="http://schemas.openxmlformats.org/officeDocument/2006/relationships/tags" Target="../tags/tag77.xml"/><Relationship Id="rId81" Type="http://schemas.openxmlformats.org/officeDocument/2006/relationships/tags" Target="../tags/tag76.xml"/><Relationship Id="rId80" Type="http://schemas.openxmlformats.org/officeDocument/2006/relationships/tags" Target="../tags/tag75.xml"/><Relationship Id="rId8" Type="http://schemas.openxmlformats.org/officeDocument/2006/relationships/tags" Target="../tags/tag8.xml"/><Relationship Id="rId79" Type="http://schemas.openxmlformats.org/officeDocument/2006/relationships/tags" Target="../tags/tag74.xml"/><Relationship Id="rId78" Type="http://schemas.openxmlformats.org/officeDocument/2006/relationships/tags" Target="../tags/tag73.xml"/><Relationship Id="rId77" Type="http://schemas.openxmlformats.org/officeDocument/2006/relationships/tags" Target="../tags/tag72.xml"/><Relationship Id="rId76" Type="http://schemas.openxmlformats.org/officeDocument/2006/relationships/tags" Target="../tags/tag71.xml"/><Relationship Id="rId75" Type="http://schemas.openxmlformats.org/officeDocument/2006/relationships/tags" Target="../tags/tag70.xml"/><Relationship Id="rId74" Type="http://schemas.openxmlformats.org/officeDocument/2006/relationships/image" Target="../media/image14.png"/><Relationship Id="rId73" Type="http://schemas.openxmlformats.org/officeDocument/2006/relationships/tags" Target="../tags/tag69.xml"/><Relationship Id="rId72" Type="http://schemas.openxmlformats.org/officeDocument/2006/relationships/image" Target="../media/image13.png"/><Relationship Id="rId71" Type="http://schemas.openxmlformats.org/officeDocument/2006/relationships/tags" Target="../tags/tag68.xml"/><Relationship Id="rId70" Type="http://schemas.openxmlformats.org/officeDocument/2006/relationships/image" Target="../media/image12.png"/><Relationship Id="rId7" Type="http://schemas.openxmlformats.org/officeDocument/2006/relationships/tags" Target="../tags/tag7.xml"/><Relationship Id="rId69" Type="http://schemas.openxmlformats.org/officeDocument/2006/relationships/tags" Target="../tags/tag67.xml"/><Relationship Id="rId68" Type="http://schemas.openxmlformats.org/officeDocument/2006/relationships/image" Target="../media/image11.png"/><Relationship Id="rId67" Type="http://schemas.openxmlformats.org/officeDocument/2006/relationships/tags" Target="../tags/tag66.xml"/><Relationship Id="rId66" Type="http://schemas.openxmlformats.org/officeDocument/2006/relationships/image" Target="../media/image10.png"/><Relationship Id="rId65" Type="http://schemas.openxmlformats.org/officeDocument/2006/relationships/tags" Target="../tags/tag65.xml"/><Relationship Id="rId64" Type="http://schemas.openxmlformats.org/officeDocument/2006/relationships/tags" Target="../tags/tag64.xml"/><Relationship Id="rId63" Type="http://schemas.openxmlformats.org/officeDocument/2006/relationships/tags" Target="../tags/tag63.xml"/><Relationship Id="rId62" Type="http://schemas.openxmlformats.org/officeDocument/2006/relationships/tags" Target="../tags/tag62.xml"/><Relationship Id="rId61" Type="http://schemas.openxmlformats.org/officeDocument/2006/relationships/tags" Target="../tags/tag61.xml"/><Relationship Id="rId60" Type="http://schemas.openxmlformats.org/officeDocument/2006/relationships/tags" Target="../tags/tag60.xml"/><Relationship Id="rId6" Type="http://schemas.openxmlformats.org/officeDocument/2006/relationships/tags" Target="../tags/tag6.xml"/><Relationship Id="rId59" Type="http://schemas.openxmlformats.org/officeDocument/2006/relationships/tags" Target="../tags/tag59.xml"/><Relationship Id="rId58" Type="http://schemas.openxmlformats.org/officeDocument/2006/relationships/tags" Target="../tags/tag58.xml"/><Relationship Id="rId57" Type="http://schemas.openxmlformats.org/officeDocument/2006/relationships/tags" Target="../tags/tag57.xml"/><Relationship Id="rId56" Type="http://schemas.openxmlformats.org/officeDocument/2006/relationships/tags" Target="../tags/tag56.xml"/><Relationship Id="rId55" Type="http://schemas.openxmlformats.org/officeDocument/2006/relationships/tags" Target="../tags/tag55.xml"/><Relationship Id="rId54" Type="http://schemas.openxmlformats.org/officeDocument/2006/relationships/tags" Target="../tags/tag54.xml"/><Relationship Id="rId53" Type="http://schemas.openxmlformats.org/officeDocument/2006/relationships/tags" Target="../tags/tag53.xml"/><Relationship Id="rId52" Type="http://schemas.openxmlformats.org/officeDocument/2006/relationships/tags" Target="../tags/tag52.xml"/><Relationship Id="rId51" Type="http://schemas.openxmlformats.org/officeDocument/2006/relationships/tags" Target="../tags/tag51.xml"/><Relationship Id="rId50" Type="http://schemas.openxmlformats.org/officeDocument/2006/relationships/tags" Target="../tags/tag50.xml"/><Relationship Id="rId5" Type="http://schemas.openxmlformats.org/officeDocument/2006/relationships/tags" Target="../tags/tag5.xml"/><Relationship Id="rId49" Type="http://schemas.openxmlformats.org/officeDocument/2006/relationships/tags" Target="../tags/tag49.xml"/><Relationship Id="rId48" Type="http://schemas.openxmlformats.org/officeDocument/2006/relationships/tags" Target="../tags/tag48.xml"/><Relationship Id="rId47" Type="http://schemas.openxmlformats.org/officeDocument/2006/relationships/tags" Target="../tags/tag47.xml"/><Relationship Id="rId46" Type="http://schemas.openxmlformats.org/officeDocument/2006/relationships/tags" Target="../tags/tag46.xml"/><Relationship Id="rId45" Type="http://schemas.openxmlformats.org/officeDocument/2006/relationships/tags" Target="../tags/tag45.xml"/><Relationship Id="rId44" Type="http://schemas.openxmlformats.org/officeDocument/2006/relationships/tags" Target="../tags/tag44.xml"/><Relationship Id="rId43" Type="http://schemas.openxmlformats.org/officeDocument/2006/relationships/tags" Target="../tags/tag43.xml"/><Relationship Id="rId42" Type="http://schemas.openxmlformats.org/officeDocument/2006/relationships/tags" Target="../tags/tag42.xml"/><Relationship Id="rId41" Type="http://schemas.openxmlformats.org/officeDocument/2006/relationships/tags" Target="../tags/tag41.xml"/><Relationship Id="rId40" Type="http://schemas.openxmlformats.org/officeDocument/2006/relationships/tags" Target="../tags/tag40.xml"/><Relationship Id="rId4" Type="http://schemas.openxmlformats.org/officeDocument/2006/relationships/tags" Target="../tags/tag4.xml"/><Relationship Id="rId39" Type="http://schemas.openxmlformats.org/officeDocument/2006/relationships/tags" Target="../tags/tag39.xml"/><Relationship Id="rId38" Type="http://schemas.openxmlformats.org/officeDocument/2006/relationships/tags" Target="../tags/tag38.xml"/><Relationship Id="rId37" Type="http://schemas.openxmlformats.org/officeDocument/2006/relationships/tags" Target="../tags/tag37.xml"/><Relationship Id="rId36" Type="http://schemas.openxmlformats.org/officeDocument/2006/relationships/tags" Target="../tags/tag36.xml"/><Relationship Id="rId35" Type="http://schemas.openxmlformats.org/officeDocument/2006/relationships/tags" Target="../tags/tag35.xml"/><Relationship Id="rId34" Type="http://schemas.openxmlformats.org/officeDocument/2006/relationships/tags" Target="../tags/tag34.xml"/><Relationship Id="rId33" Type="http://schemas.openxmlformats.org/officeDocument/2006/relationships/tags" Target="../tags/tag33.xml"/><Relationship Id="rId32" Type="http://schemas.openxmlformats.org/officeDocument/2006/relationships/tags" Target="../tags/tag32.xml"/><Relationship Id="rId31" Type="http://schemas.openxmlformats.org/officeDocument/2006/relationships/tags" Target="../tags/tag31.xml"/><Relationship Id="rId30" Type="http://schemas.openxmlformats.org/officeDocument/2006/relationships/tags" Target="../tags/tag30.xml"/><Relationship Id="rId3" Type="http://schemas.openxmlformats.org/officeDocument/2006/relationships/tags" Target="../tags/tag3.xml"/><Relationship Id="rId29" Type="http://schemas.openxmlformats.org/officeDocument/2006/relationships/tags" Target="../tags/tag29.xml"/><Relationship Id="rId28" Type="http://schemas.openxmlformats.org/officeDocument/2006/relationships/tags" Target="../tags/tag28.xml"/><Relationship Id="rId27" Type="http://schemas.openxmlformats.org/officeDocument/2006/relationships/tags" Target="../tags/tag27.xml"/><Relationship Id="rId26" Type="http://schemas.openxmlformats.org/officeDocument/2006/relationships/tags" Target="../tags/tag26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7" Type="http://schemas.openxmlformats.org/officeDocument/2006/relationships/slideLayout" Target="../slideLayouts/slideLayout1.xml"/><Relationship Id="rId106" Type="http://schemas.openxmlformats.org/officeDocument/2006/relationships/tags" Target="../tags/tag101.xml"/><Relationship Id="rId105" Type="http://schemas.openxmlformats.org/officeDocument/2006/relationships/tags" Target="../tags/tag100.xml"/><Relationship Id="rId104" Type="http://schemas.openxmlformats.org/officeDocument/2006/relationships/tags" Target="../tags/tag99.xml"/><Relationship Id="rId103" Type="http://schemas.openxmlformats.org/officeDocument/2006/relationships/tags" Target="../tags/tag98.xml"/><Relationship Id="rId102" Type="http://schemas.openxmlformats.org/officeDocument/2006/relationships/tags" Target="../tags/tag97.xml"/><Relationship Id="rId101" Type="http://schemas.openxmlformats.org/officeDocument/2006/relationships/tags" Target="../tags/tag96.xml"/><Relationship Id="rId100" Type="http://schemas.openxmlformats.org/officeDocument/2006/relationships/tags" Target="../tags/tag95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439150" y="0"/>
            <a:ext cx="3752850" cy="6381750"/>
          </a:xfrm>
          <a:custGeom>
            <a:avLst/>
            <a:gdLst>
              <a:gd name="connsiteX0" fmla="*/ 0 w 3295650"/>
              <a:gd name="connsiteY0" fmla="*/ 0 h 6381750"/>
              <a:gd name="connsiteX1" fmla="*/ 3295650 w 3295650"/>
              <a:gd name="connsiteY1" fmla="*/ 0 h 6381750"/>
              <a:gd name="connsiteX2" fmla="*/ 3295650 w 3295650"/>
              <a:gd name="connsiteY2" fmla="*/ 6381750 h 6381750"/>
              <a:gd name="connsiteX3" fmla="*/ 0 w 3295650"/>
              <a:gd name="connsiteY3" fmla="*/ 6381750 h 6381750"/>
              <a:gd name="connsiteX4" fmla="*/ 0 w 3295650"/>
              <a:gd name="connsiteY4" fmla="*/ 0 h 6381750"/>
              <a:gd name="connsiteX0-1" fmla="*/ 0 w 3295650"/>
              <a:gd name="connsiteY0-2" fmla="*/ 0 h 6381750"/>
              <a:gd name="connsiteX1-3" fmla="*/ 2133600 w 3295650"/>
              <a:gd name="connsiteY1-4" fmla="*/ 0 h 6381750"/>
              <a:gd name="connsiteX2-5" fmla="*/ 3295650 w 3295650"/>
              <a:gd name="connsiteY2-6" fmla="*/ 0 h 6381750"/>
              <a:gd name="connsiteX3-7" fmla="*/ 3295650 w 3295650"/>
              <a:gd name="connsiteY3-8" fmla="*/ 6381750 h 6381750"/>
              <a:gd name="connsiteX4-9" fmla="*/ 0 w 3295650"/>
              <a:gd name="connsiteY4-10" fmla="*/ 6381750 h 6381750"/>
              <a:gd name="connsiteX5" fmla="*/ 0 w 3295650"/>
              <a:gd name="connsiteY5" fmla="*/ 0 h 6381750"/>
              <a:gd name="connsiteX0-11" fmla="*/ 0 w 3486150"/>
              <a:gd name="connsiteY0-12" fmla="*/ 2438400 h 6381750"/>
              <a:gd name="connsiteX1-13" fmla="*/ 2324100 w 3486150"/>
              <a:gd name="connsiteY1-14" fmla="*/ 0 h 6381750"/>
              <a:gd name="connsiteX2-15" fmla="*/ 3486150 w 3486150"/>
              <a:gd name="connsiteY2-16" fmla="*/ 0 h 6381750"/>
              <a:gd name="connsiteX3-17" fmla="*/ 3486150 w 3486150"/>
              <a:gd name="connsiteY3-18" fmla="*/ 6381750 h 6381750"/>
              <a:gd name="connsiteX4-19" fmla="*/ 190500 w 3486150"/>
              <a:gd name="connsiteY4-20" fmla="*/ 6381750 h 6381750"/>
              <a:gd name="connsiteX5-21" fmla="*/ 0 w 3486150"/>
              <a:gd name="connsiteY5-22" fmla="*/ 2438400 h 6381750"/>
              <a:gd name="connsiteX0-23" fmla="*/ 0 w 3486150"/>
              <a:gd name="connsiteY0-24" fmla="*/ 2438400 h 6381750"/>
              <a:gd name="connsiteX1-25" fmla="*/ 2324100 w 3486150"/>
              <a:gd name="connsiteY1-26" fmla="*/ 0 h 6381750"/>
              <a:gd name="connsiteX2-27" fmla="*/ 3486150 w 3486150"/>
              <a:gd name="connsiteY2-28" fmla="*/ 0 h 6381750"/>
              <a:gd name="connsiteX3-29" fmla="*/ 3486150 w 3486150"/>
              <a:gd name="connsiteY3-30" fmla="*/ 6381750 h 6381750"/>
              <a:gd name="connsiteX4-31" fmla="*/ 0 w 3486150"/>
              <a:gd name="connsiteY4-32" fmla="*/ 2438400 h 6381750"/>
              <a:gd name="connsiteX0-33" fmla="*/ 0 w 3752850"/>
              <a:gd name="connsiteY0-34" fmla="*/ 2781300 h 6381750"/>
              <a:gd name="connsiteX1-35" fmla="*/ 2590800 w 3752850"/>
              <a:gd name="connsiteY1-36" fmla="*/ 0 h 6381750"/>
              <a:gd name="connsiteX2-37" fmla="*/ 3752850 w 3752850"/>
              <a:gd name="connsiteY2-38" fmla="*/ 0 h 6381750"/>
              <a:gd name="connsiteX3-39" fmla="*/ 3752850 w 3752850"/>
              <a:gd name="connsiteY3-40" fmla="*/ 6381750 h 6381750"/>
              <a:gd name="connsiteX4-41" fmla="*/ 0 w 3752850"/>
              <a:gd name="connsiteY4-42" fmla="*/ 2781300 h 6381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752850" h="6381750">
                <a:moveTo>
                  <a:pt x="0" y="2781300"/>
                </a:moveTo>
                <a:lnTo>
                  <a:pt x="2590800" y="0"/>
                </a:lnTo>
                <a:lnTo>
                  <a:pt x="3752850" y="0"/>
                </a:lnTo>
                <a:lnTo>
                  <a:pt x="3752850" y="6381750"/>
                </a:lnTo>
                <a:lnTo>
                  <a:pt x="0" y="2781300"/>
                </a:ln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0888" r="-54188"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8669655" y="82550"/>
            <a:ext cx="1449070" cy="1336675"/>
          </a:xfrm>
          <a:prstGeom prst="line">
            <a:avLst/>
          </a:prstGeom>
          <a:ln w="254000"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</a:gradFill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9756775" y="11430"/>
            <a:ext cx="1517650" cy="1475740"/>
          </a:xfrm>
          <a:prstGeom prst="line">
            <a:avLst/>
          </a:prstGeom>
          <a:ln w="215900"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  <a:lin ang="5400000" scaled="1"/>
            </a:gradFill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 flipV="1">
            <a:off x="10239375" y="4533900"/>
            <a:ext cx="1780540" cy="1903730"/>
          </a:xfrm>
          <a:prstGeom prst="line">
            <a:avLst/>
          </a:prstGeom>
          <a:ln w="177800"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</a:gradFill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 flipV="1">
            <a:off x="9358630" y="4363720"/>
            <a:ext cx="2306955" cy="2353310"/>
          </a:xfrm>
          <a:prstGeom prst="line">
            <a:avLst/>
          </a:prstGeom>
          <a:ln w="88900"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</a:gradFill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V="1">
            <a:off x="3931920" y="3783330"/>
            <a:ext cx="3154680" cy="2999105"/>
          </a:xfrm>
          <a:prstGeom prst="line">
            <a:avLst/>
          </a:prstGeom>
          <a:ln w="127000"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</a:gradFill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798195" y="80010"/>
            <a:ext cx="1447165" cy="1395095"/>
          </a:xfrm>
          <a:prstGeom prst="line">
            <a:avLst/>
          </a:prstGeom>
          <a:ln w="76200"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</a:gradFill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562998" y="2275233"/>
            <a:ext cx="5887013" cy="7924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CarEye </a:t>
            </a:r>
            <a:r>
              <a:rPr lang="zh-CN" alt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车辆管理平台</a:t>
            </a:r>
            <a:endParaRPr lang="zh-CN" altLang="en-US" sz="4000" b="1" dirty="0" smtClean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420495" y="4140200"/>
            <a:ext cx="2198370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i="1" dirty="0">
                <a:solidFill>
                  <a:schemeClr val="bg1">
                    <a:lumMod val="50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专业 专注 专心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 </a:t>
            </a:r>
            <a:endParaRPr lang="en-US" altLang="zh-CN" sz="1200" b="1" dirty="0">
              <a:solidFill>
                <a:schemeClr val="bg1">
                  <a:lumMod val="50000"/>
                </a:schemeClr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200" b="1" dirty="0">
              <a:solidFill>
                <a:schemeClr val="bg1">
                  <a:lumMod val="50000"/>
                </a:schemeClr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7156228" y="1650828"/>
            <a:ext cx="2451542" cy="2451542"/>
            <a:chOff x="7156228" y="1650828"/>
            <a:chExt cx="2451542" cy="2451542"/>
          </a:xfrm>
        </p:grpSpPr>
        <p:sp>
          <p:nvSpPr>
            <p:cNvPr id="3" name="圆角矩形 2"/>
            <p:cNvSpPr/>
            <p:nvPr/>
          </p:nvSpPr>
          <p:spPr>
            <a:xfrm rot="2700000">
              <a:off x="7156228" y="1650828"/>
              <a:ext cx="2451542" cy="2451542"/>
            </a:xfrm>
            <a:prstGeom prst="roundRect">
              <a:avLst>
                <a:gd name="adj" fmla="val 9596"/>
              </a:avLst>
            </a:prstGeom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  <a:lin ang="2700000" scaled="0"/>
            </a:gradFill>
            <a:ln>
              <a:noFill/>
            </a:ln>
            <a:effectLst>
              <a:outerShdw blurRad="190500" dist="635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7577655" y="3017548"/>
              <a:ext cx="1781175" cy="7924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>
                <a:lnSpc>
                  <a:spcPct val="114000"/>
                </a:lnSpc>
              </a:pPr>
              <a:r>
                <a:rPr lang="zh-CN" altLang="en-US" sz="2000" dirty="0" smtClean="0">
                  <a:solidFill>
                    <a:schemeClr val="bg1"/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Adobe 黑体 Std R" panose="020B0400000000000000" pitchFamily="34" charset="-122"/>
                  <a:ea typeface="Adobe 黑体 Std R" panose="020B0400000000000000" pitchFamily="34" charset="-122"/>
                </a:rPr>
                <a:t>深圳市晟鸿科技有限公司</a:t>
              </a:r>
              <a:endParaRPr lang="zh-CN" altLang="en-US" sz="2000" dirty="0" smtClean="0">
                <a:solidFill>
                  <a:schemeClr val="bg1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endParaRPr>
            </a:p>
          </p:txBody>
        </p:sp>
      </p:grpSp>
      <p:pic>
        <p:nvPicPr>
          <p:cNvPr id="2" name="图片 1" descr="logo白色背景蓝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9080" y="1998345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/>
        </p:nvSpPr>
        <p:spPr>
          <a:xfrm>
            <a:off x="3180080" y="184150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油耗管理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21155" y="888365"/>
            <a:ext cx="9853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CarEye </a:t>
            </a:r>
            <a:r>
              <a:rPr lang="zh-CN" altLang="en-US"/>
              <a:t>平台接入油耗传感器，统计油耗使用情况，防止偷油，漏油情况发生。能耗分析对比，查出能耗比较低的车辆，并全面掌握司机的工作效率。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7285" y="1626235"/>
            <a:ext cx="5253990" cy="26536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4775" y="1617345"/>
            <a:ext cx="5220335" cy="26631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740" y="4316730"/>
            <a:ext cx="5360035" cy="23063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4775" y="4328160"/>
            <a:ext cx="5219700" cy="23025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69035" y="998855"/>
            <a:ext cx="9853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CarEye </a:t>
            </a:r>
            <a:r>
              <a:rPr lang="zh-CN" altLang="en-US"/>
              <a:t>平台接入载重传感器，能精确计算重量，装货卸货时间，可广泛应用于物流，环卫等行业。用于流向管控，监控非法卸货，杜绝绕路，偷货等行为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9035" y="1644015"/>
            <a:ext cx="4582795" cy="2540635"/>
          </a:xfrm>
          <a:prstGeom prst="rect">
            <a:avLst/>
          </a:prstGeom>
        </p:spPr>
      </p:pic>
      <p:sp>
        <p:nvSpPr>
          <p:cNvPr id="30" name="Subtitle 2"/>
          <p:cNvSpPr txBox="1"/>
          <p:nvPr/>
        </p:nvSpPr>
        <p:spPr>
          <a:xfrm>
            <a:off x="3180080" y="17716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智能载重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010" y="4395470"/>
            <a:ext cx="4655820" cy="20783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215380" y="1541145"/>
            <a:ext cx="4747260" cy="26428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5380" y="4354195"/>
            <a:ext cx="4747260" cy="2199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0600" y="1045845"/>
            <a:ext cx="5067935" cy="2453640"/>
          </a:xfrm>
          <a:prstGeom prst="rect">
            <a:avLst/>
          </a:prstGeom>
        </p:spPr>
      </p:pic>
      <p:sp>
        <p:nvSpPr>
          <p:cNvPr id="30" name="Subtitle 2"/>
          <p:cNvSpPr txBox="1"/>
          <p:nvPr/>
        </p:nvSpPr>
        <p:spPr>
          <a:xfrm>
            <a:off x="3180080" y="17716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车载视频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645" y="1072515"/>
            <a:ext cx="4507865" cy="24269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645" y="3947795"/>
            <a:ext cx="4507865" cy="225869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82470" y="3499485"/>
            <a:ext cx="266065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实时视频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945630" y="3499485"/>
            <a:ext cx="266065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录像回放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63750" y="6304280"/>
            <a:ext cx="266065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双向对讲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0600" y="3947160"/>
            <a:ext cx="5067300" cy="225933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017385" y="6304280"/>
            <a:ext cx="266065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远程录像和下载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4260" y="1691640"/>
            <a:ext cx="4688205" cy="2701290"/>
          </a:xfrm>
          <a:prstGeom prst="rect">
            <a:avLst/>
          </a:prstGeom>
        </p:spPr>
      </p:pic>
      <p:sp>
        <p:nvSpPr>
          <p:cNvPr id="30" name="Subtitle 2"/>
          <p:cNvSpPr txBox="1"/>
          <p:nvPr/>
        </p:nvSpPr>
        <p:spPr>
          <a:xfrm>
            <a:off x="3180080" y="17716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警情监管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880" y="1700530"/>
            <a:ext cx="5224780" cy="26181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69035" y="998855"/>
            <a:ext cx="9853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CarEye </a:t>
            </a:r>
            <a:r>
              <a:rPr lang="zh-CN"/>
              <a:t>车辆管理平台对</a:t>
            </a:r>
            <a:r>
              <a:rPr lang="en-US" altLang="zh-CN"/>
              <a:t>100</a:t>
            </a:r>
            <a:r>
              <a:rPr lang="zh-CN" altLang="en-US"/>
              <a:t>多个报警类型进行监控，做到通知及时，处理到位。便于管理者能远程分析车辆运营过程中出现的各种问题。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480" y="4537710"/>
            <a:ext cx="4625340" cy="22078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7880" y="4465955"/>
            <a:ext cx="5224780" cy="23164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/>
        </p:nvSpPr>
        <p:spPr>
          <a:xfrm>
            <a:off x="3180080" y="17716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规则管理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78280" y="865505"/>
            <a:ext cx="10191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CarEye </a:t>
            </a:r>
            <a:r>
              <a:rPr lang="zh-CN"/>
              <a:t>车辆管理平台提供多个平台报警规则，满足行业内对设置围栏，超速，非法行驶等实际需求</a:t>
            </a:r>
            <a:endParaRPr 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9035" y="1335405"/>
            <a:ext cx="4685030" cy="27019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535" y="1335405"/>
            <a:ext cx="5109845" cy="27762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" y="4199890"/>
            <a:ext cx="4739640" cy="25012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5535" y="4182110"/>
            <a:ext cx="5109845" cy="25012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/>
        </p:nvSpPr>
        <p:spPr>
          <a:xfrm>
            <a:off x="3126105" y="22288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安全管理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49655" y="865505"/>
            <a:ext cx="10191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满足苏标协议，对</a:t>
            </a:r>
            <a:r>
              <a:rPr lang="en-US" altLang="zh-CN"/>
              <a:t>ADAS,DSM</a:t>
            </a:r>
            <a:r>
              <a:rPr lang="zh-CN" altLang="en-US"/>
              <a:t>报警进行处理，监管驾驶行为，对驾驶员进行评分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6515" y="1192530"/>
            <a:ext cx="4827905" cy="26695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20" y="1192530"/>
            <a:ext cx="5172075" cy="25806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855" y="3862070"/>
            <a:ext cx="5171440" cy="26269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6515" y="3862070"/>
            <a:ext cx="4827905" cy="26276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/>
        </p:nvSpPr>
        <p:spPr>
          <a:xfrm>
            <a:off x="3126105" y="22288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车辆运营保障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00125" y="916305"/>
            <a:ext cx="10191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将车辆运营过程中的事故，费用，保养等信息输入到平台，留下图片和发票信息，防止司机乱报账</a:t>
            </a:r>
            <a:endParaRPr 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8355" y="1398905"/>
            <a:ext cx="10638155" cy="50673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/>
        </p:nvSpPr>
        <p:spPr>
          <a:xfrm>
            <a:off x="3126105" y="22288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统计报表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745" y="945515"/>
            <a:ext cx="5210175" cy="28752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095" y="945515"/>
            <a:ext cx="5529580" cy="28752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45" y="3957955"/>
            <a:ext cx="5210810" cy="26085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185" y="3905885"/>
            <a:ext cx="5571490" cy="271272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950" y="814705"/>
            <a:ext cx="5075555" cy="2821305"/>
          </a:xfrm>
          <a:prstGeom prst="rect">
            <a:avLst/>
          </a:prstGeom>
        </p:spPr>
      </p:pic>
      <p:sp>
        <p:nvSpPr>
          <p:cNvPr id="30" name="Subtitle 2"/>
          <p:cNvSpPr txBox="1"/>
          <p:nvPr/>
        </p:nvSpPr>
        <p:spPr>
          <a:xfrm>
            <a:off x="3180080" y="17716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监控大屏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5" y="3713480"/>
            <a:ext cx="5148580" cy="296291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1055" y="744220"/>
            <a:ext cx="5549900" cy="2984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1055" y="3728720"/>
            <a:ext cx="5549900" cy="296291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/>
        </p:nvSpPr>
        <p:spPr>
          <a:xfrm>
            <a:off x="3350844" y="267810"/>
            <a:ext cx="5335956" cy="4140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移动客户端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365" y="861060"/>
            <a:ext cx="3545840" cy="56083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355" y="861060"/>
            <a:ext cx="3461385" cy="56851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6890" y="861060"/>
            <a:ext cx="3525520" cy="56851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5851" y="-99392"/>
            <a:ext cx="12207058" cy="3766874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851" y="-99392"/>
            <a:ext cx="12207058" cy="3766873"/>
          </a:xfrm>
          <a:prstGeom prst="rect">
            <a:avLst/>
          </a:prstGeom>
          <a:gradFill>
            <a:gsLst>
              <a:gs pos="100000">
                <a:srgbClr val="00A3E4">
                  <a:alpha val="0"/>
                </a:srgbClr>
              </a:gs>
              <a:gs pos="0">
                <a:srgbClr val="214BAE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832654" y="3093114"/>
            <a:ext cx="2448272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晟鸿科技</a:t>
            </a:r>
            <a:r>
              <a:rPr lang="en-US" altLang="zh-CN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endParaRPr lang="zh-CN" altLang="en-US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3"/>
          <p:cNvSpPr txBox="1"/>
          <p:nvPr/>
        </p:nvSpPr>
        <p:spPr>
          <a:xfrm>
            <a:off x="4007768" y="2335573"/>
            <a:ext cx="4186594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WELCOME</a:t>
            </a:r>
            <a:endParaRPr lang="zh-CN" altLang="en-US" sz="44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8"/>
          <p:cNvSpPr>
            <a:spLocks noChangeArrowheads="1"/>
          </p:cNvSpPr>
          <p:nvPr/>
        </p:nvSpPr>
        <p:spPr bwMode="auto">
          <a:xfrm>
            <a:off x="670560" y="4095115"/>
            <a:ext cx="6107430" cy="2030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ym typeface="+mn-ea"/>
              </a:rPr>
              <a:t>深圳市晟鸿科技有限公司是成立于</a:t>
            </a:r>
            <a:r>
              <a:rPr lang="en-US" altLang="zh-CN" sz="1000" dirty="0">
                <a:sym typeface="+mn-ea"/>
              </a:rPr>
              <a:t>2016</a:t>
            </a:r>
            <a:r>
              <a:rPr lang="zh-CN" altLang="en-US" sz="1000" dirty="0">
                <a:sym typeface="+mn-ea"/>
              </a:rPr>
              <a:t>年，旨在为公众和设备供应商、运营商提供移动设备管理平台解决方案，方便他们快速构建自己的管理系统。 </a:t>
            </a:r>
            <a:r>
              <a:rPr lang="en-US" altLang="zh-CN" sz="1000" dirty="0">
                <a:sym typeface="+mn-ea"/>
              </a:rPr>
              <a:t>“</a:t>
            </a:r>
            <a:r>
              <a:rPr lang="zh-CN" altLang="en-US" sz="1000" dirty="0">
                <a:sym typeface="+mn-ea"/>
              </a:rPr>
              <a:t>资源分享，合作共赢</a:t>
            </a:r>
            <a:r>
              <a:rPr lang="en-US" altLang="zh-CN" sz="1000" dirty="0">
                <a:sym typeface="+mn-ea"/>
              </a:rPr>
              <a:t>”</a:t>
            </a:r>
            <a:r>
              <a:rPr lang="zh-CN" altLang="en-US" sz="1000" dirty="0">
                <a:sym typeface="+mn-ea"/>
              </a:rPr>
              <a:t>是我们团队的宗旨，公司开发的</a:t>
            </a:r>
            <a:r>
              <a:rPr lang="en-US" altLang="zh-CN" sz="1000" dirty="0" err="1">
                <a:sym typeface="+mn-ea"/>
              </a:rPr>
              <a:t>CarEye</a:t>
            </a:r>
            <a:r>
              <a:rPr lang="zh-CN" altLang="en-US" sz="1000" dirty="0" err="1">
                <a:sym typeface="+mn-ea"/>
              </a:rPr>
              <a:t>车辆管理</a:t>
            </a:r>
            <a:r>
              <a:rPr lang="zh-CN" altLang="en-US" sz="1000" dirty="0">
                <a:sym typeface="+mn-ea"/>
              </a:rPr>
              <a:t>平台提供丰富的平台接口，方便第三方开发者进行二次开发。公司在不断的发展，由最初的流媒体服务，发展到车辆管理云平台、流媒体服务器、安防监控平台、视频服务负载均衡，智能环卫等多个业务领域。</a:t>
            </a:r>
            <a:endParaRPr lang="en-US" altLang="zh-CN" sz="1000" dirty="0"/>
          </a:p>
          <a:p>
            <a:pPr algn="just">
              <a:lnSpc>
                <a:spcPct val="150000"/>
              </a:lnSpc>
            </a:pPr>
            <a:endParaRPr lang="en-US" altLang="zh-CN" sz="1000" dirty="0"/>
          </a:p>
          <a:p>
            <a:pPr algn="just">
              <a:lnSpc>
                <a:spcPct val="150000"/>
              </a:lnSpc>
            </a:pPr>
            <a:r>
              <a:rPr lang="zh-CN" altLang="en-US" sz="1000" dirty="0">
                <a:sym typeface="+mn-ea"/>
              </a:rPr>
              <a:t>以位置和视频服务为中心的车辆管理平台，已经过多次迭代升级，能满足两客一危，环卫，渣土等多个行业车的管理</a:t>
            </a:r>
            <a:r>
              <a:rPr lang="zh-CN" altLang="en-US" sz="1000">
                <a:sym typeface="+mn-ea"/>
              </a:rPr>
              <a:t>需求。公司以视频视频服务作为主要核心技术，产品已经应用于国内多个第三方厂家平台。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547982" y="4910817"/>
            <a:ext cx="2922676" cy="59985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3300" b="1" dirty="0">
                <a:gradFill>
                  <a:gsLst>
                    <a:gs pos="100000">
                      <a:srgbClr val="00A3E4"/>
                    </a:gs>
                    <a:gs pos="0">
                      <a:srgbClr val="214BAE"/>
                    </a:gs>
                  </a:gsLst>
                  <a:lin ang="17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起航</a:t>
            </a:r>
            <a:r>
              <a:rPr lang="en-US" altLang="zh-CN" sz="3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在创辉煌</a:t>
            </a:r>
            <a:endParaRPr lang="en-US" altLang="zh-CN" sz="82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202984" y="4255522"/>
            <a:ext cx="1463100" cy="162652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9970" dirty="0">
                <a:solidFill>
                  <a:prstClr val="white">
                    <a:lumMod val="85000"/>
                  </a:prstClr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“</a:t>
            </a:r>
            <a:endParaRPr lang="en-US" altLang="zh-CN" sz="9970" dirty="0">
              <a:solidFill>
                <a:prstClr val="white">
                  <a:lumMod val="85000"/>
                </a:prstClr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756111" y="5467719"/>
            <a:ext cx="1696297" cy="55308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sz="20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公司简介</a:t>
            </a:r>
            <a:endParaRPr lang="zh-CN" sz="2000" b="1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0093547" y="4616381"/>
            <a:ext cx="1338131" cy="322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5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我们心怀梦想</a:t>
            </a:r>
            <a:endParaRPr lang="en-US" altLang="zh-CN" sz="1500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3667481"/>
            <a:ext cx="12192000" cy="699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4" grpId="0" bldLvl="0" animBg="1"/>
      <p:bldP spid="9" grpId="0"/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>
            <p:custDataLst>
              <p:tags r:id="rId1"/>
            </p:custDataLst>
          </p:nvPr>
        </p:nvSpPr>
        <p:spPr>
          <a:xfrm>
            <a:off x="3350844" y="267810"/>
            <a:ext cx="5335956" cy="4140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多语言</a:t>
            </a:r>
            <a:endParaRPr lang="en-US" altLang="zh-CN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15695" y="995680"/>
            <a:ext cx="108718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车辆管理平台面向全球市场，对海外客户我们可以使用</a:t>
            </a:r>
            <a:r>
              <a:rPr lang="en-US" altLang="zh-CN"/>
              <a:t>google</a:t>
            </a:r>
            <a:r>
              <a:rPr lang="zh-CN" altLang="en-US"/>
              <a:t>地图进行服务。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1292860"/>
            <a:ext cx="10314940" cy="517271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>
            <p:custDataLst>
              <p:tags r:id="rId1"/>
            </p:custDataLst>
          </p:nvPr>
        </p:nvSpPr>
        <p:spPr>
          <a:xfrm>
            <a:off x="3289884" y="303370"/>
            <a:ext cx="5335956" cy="4140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帮助系统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4370" y="1416050"/>
            <a:ext cx="11064875" cy="521081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115695" y="933450"/>
            <a:ext cx="10871835" cy="6223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/>
              <a:t>车辆管理帮助系统通过视频录像，常见问题解答，用户手册等方式帮助用户解决使用过程中的问题</a:t>
            </a:r>
            <a:endParaRPr lang="zh-C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953770" y="1024255"/>
            <a:ext cx="36779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 dirty="0">
                <a:solidFill>
                  <a:srgbClr val="0070C0"/>
                </a:solidFill>
              </a:rPr>
              <a:t>案例</a:t>
            </a:r>
            <a:r>
              <a:rPr lang="en-US" altLang="zh-CN" b="1" dirty="0">
                <a:solidFill>
                  <a:srgbClr val="0070C0"/>
                </a:solidFill>
              </a:rPr>
              <a:t>1</a:t>
            </a:r>
            <a:r>
              <a:rPr lang="zh-CN" altLang="en-US" b="1" dirty="0">
                <a:solidFill>
                  <a:srgbClr val="0070C0"/>
                </a:solidFill>
              </a:rPr>
              <a:t>：苏州某出租车管理平台</a:t>
            </a:r>
            <a:endParaRPr lang="zh-CN" altLang="en-US" b="1" dirty="0">
              <a:solidFill>
                <a:srgbClr val="0070C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34255" y="1024255"/>
            <a:ext cx="4804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采用</a:t>
            </a:r>
            <a:r>
              <a:rPr lang="en-US" altLang="zh-CN" dirty="0"/>
              <a:t>CS</a:t>
            </a:r>
            <a:r>
              <a:rPr lang="zh-CN" altLang="en-US" dirty="0"/>
              <a:t>客户端管理，用户界面友好操作方便</a:t>
            </a:r>
            <a:endParaRPr lang="zh-CN" altLang="en-US" dirty="0"/>
          </a:p>
        </p:txBody>
      </p:sp>
      <p:sp>
        <p:nvSpPr>
          <p:cNvPr id="30" name="Subtitle 2"/>
          <p:cNvSpPr txBox="1"/>
          <p:nvPr/>
        </p:nvSpPr>
        <p:spPr>
          <a:xfrm>
            <a:off x="3350844" y="267810"/>
            <a:ext cx="5335956" cy="4140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案例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5290" y="1463040"/>
            <a:ext cx="11280775" cy="534035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570" y="614045"/>
            <a:ext cx="11213465" cy="615632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69570" y="117475"/>
            <a:ext cx="36779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 dirty="0">
                <a:solidFill>
                  <a:srgbClr val="0070C0"/>
                </a:solidFill>
              </a:rPr>
              <a:t>案例</a:t>
            </a:r>
            <a:r>
              <a:rPr lang="en-US" altLang="zh-CN" b="1" dirty="0">
                <a:solidFill>
                  <a:srgbClr val="0070C0"/>
                </a:solidFill>
              </a:rPr>
              <a:t>2</a:t>
            </a:r>
            <a:r>
              <a:rPr lang="zh-CN" altLang="en-US" b="1" dirty="0">
                <a:solidFill>
                  <a:srgbClr val="0070C0"/>
                </a:solidFill>
              </a:rPr>
              <a:t>：上海某环卫车管理平台</a:t>
            </a:r>
            <a:endParaRPr lang="zh-CN" altLang="en-US" b="1" dirty="0">
              <a:solidFill>
                <a:srgbClr val="0070C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849370" y="117475"/>
            <a:ext cx="7124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采用高精度载重传感器，监控垃圾收运全过程</a:t>
            </a:r>
            <a:endParaRPr 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35" y="0"/>
            <a:ext cx="12190730" cy="4004945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" t="-38438" r="-204" b="-3416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-58" y="4005064"/>
            <a:ext cx="12191265" cy="0"/>
          </a:xfrm>
          <a:prstGeom prst="line">
            <a:avLst/>
          </a:prstGeom>
          <a:ln w="88900">
            <a:gradFill>
              <a:gsLst>
                <a:gs pos="0">
                  <a:srgbClr val="00A3E4"/>
                </a:gs>
                <a:gs pos="100000">
                  <a:srgbClr val="214BAE"/>
                </a:gs>
              </a:gsLst>
              <a:lin ang="5400000" scaled="1"/>
            </a:gradFill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26"/>
          <p:cNvSpPr txBox="1"/>
          <p:nvPr/>
        </p:nvSpPr>
        <p:spPr>
          <a:xfrm>
            <a:off x="6816090" y="4835525"/>
            <a:ext cx="4451350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地址：</a:t>
            </a: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深圳市宝安区银田路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号宝安智谷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座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106-2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室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电话：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13510671870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联系人：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邓先生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邮箱：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support@car-eye.cn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网址：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www.car-eye.cn</a:t>
            </a:r>
            <a:endParaRPr lang="en-US" altLang="zh-CN" sz="1400" b="1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1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487488" y="4725157"/>
            <a:ext cx="3528392" cy="1125706"/>
            <a:chOff x="1486694" y="4823574"/>
            <a:chExt cx="3528392" cy="1125706"/>
          </a:xfrm>
        </p:grpSpPr>
        <p:sp>
          <p:nvSpPr>
            <p:cNvPr id="9" name="TextBox 26"/>
            <p:cNvSpPr txBox="1"/>
            <p:nvPr/>
          </p:nvSpPr>
          <p:spPr>
            <a:xfrm>
              <a:off x="1846734" y="5046275"/>
              <a:ext cx="28083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4800" b="1" spc="300" dirty="0">
                  <a:gradFill>
                    <a:gsLst>
                      <a:gs pos="0">
                        <a:srgbClr val="00A3E4"/>
                      </a:gs>
                      <a:gs pos="100000">
                        <a:srgbClr val="214BAE"/>
                      </a:gs>
                    </a:gsLst>
                    <a:lin ang="5400000" scaled="1"/>
                  </a:gradFill>
                  <a:latin typeface="方正兰亭黑_GBK" panose="02000000000000000000" pitchFamily="2" charset="-122"/>
                  <a:ea typeface="方正兰亭黑_GBK" panose="02000000000000000000" pitchFamily="2" charset="-122"/>
                </a:rPr>
                <a:t>联系我们</a:t>
              </a:r>
              <a:endParaRPr lang="zh-CN" altLang="en-US" sz="4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1"/>
                </a:gradFill>
                <a:latin typeface="方正兰亭黑_GBK" panose="02000000000000000000" pitchFamily="2" charset="-122"/>
                <a:ea typeface="方正兰亭黑_GBK" panose="02000000000000000000" pitchFamily="2" charset="-122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486694" y="5949280"/>
              <a:ext cx="3528392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1486694" y="4949339"/>
              <a:ext cx="0" cy="999941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5015086" y="4949339"/>
              <a:ext cx="0" cy="999941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1486694" y="4949339"/>
              <a:ext cx="2016224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727054" y="4949339"/>
              <a:ext cx="288032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6"/>
            <p:cNvSpPr txBox="1"/>
            <p:nvPr/>
          </p:nvSpPr>
          <p:spPr>
            <a:xfrm>
              <a:off x="3476374" y="4823574"/>
              <a:ext cx="13489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同建和谐 实现共赢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 descr="logo白色背景蓝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3040" y="149860"/>
            <a:ext cx="914400" cy="914400"/>
          </a:xfrm>
          <a:prstGeom prst="rect">
            <a:avLst/>
          </a:prstGeom>
        </p:spPr>
      </p:pic>
    </p:spTree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0" name="组合 9"/>
          <p:cNvGrpSpPr/>
          <p:nvPr/>
        </p:nvGrpSpPr>
        <p:grpSpPr>
          <a:xfrm>
            <a:off x="1058816" y="4016573"/>
            <a:ext cx="4010072" cy="1789945"/>
            <a:chOff x="868998" y="1694338"/>
            <a:chExt cx="4010072" cy="1789945"/>
          </a:xfrm>
        </p:grpSpPr>
        <p:sp>
          <p:nvSpPr>
            <p:cNvPr id="11" name="文本框 10"/>
            <p:cNvSpPr txBox="1"/>
            <p:nvPr/>
          </p:nvSpPr>
          <p:spPr>
            <a:xfrm>
              <a:off x="868998" y="1694338"/>
              <a:ext cx="293438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开放式平台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74713" y="2218426"/>
              <a:ext cx="4004357" cy="783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12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CarEye</a:t>
              </a:r>
              <a:r>
                <a:rPr lang="zh-CN" altLang="en-US" sz="12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车辆管理</a:t>
              </a:r>
              <a:r>
                <a:rPr lang="zh-CN" altLang="en-US" sz="12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平台提供丰富的</a:t>
              </a:r>
              <a:r>
                <a:rPr lang="en-US" altLang="zh-CN" sz="12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r>
                <a:rPr lang="zh-CN" altLang="en-US" sz="12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接口，满足客户二次开发需要，各种组件能方便快捷应用不同领域内的第三方平台中</a:t>
              </a:r>
              <a:endPara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957943" y="2160370"/>
              <a:ext cx="3877310" cy="2159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/>
            <p:cNvGrpSpPr/>
            <p:nvPr/>
          </p:nvGrpSpPr>
          <p:grpSpPr>
            <a:xfrm>
              <a:off x="967582" y="3124283"/>
              <a:ext cx="1412762" cy="360000"/>
              <a:chOff x="967582" y="4941214"/>
              <a:chExt cx="1412762" cy="360000"/>
            </a:xfrm>
          </p:grpSpPr>
          <p:sp>
            <p:nvSpPr>
              <p:cNvPr id="16" name="圆角矩形 15"/>
              <p:cNvSpPr/>
              <p:nvPr/>
            </p:nvSpPr>
            <p:spPr>
              <a:xfrm>
                <a:off x="967582" y="4941214"/>
                <a:ext cx="1412762" cy="36000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2700000" scaled="0"/>
              </a:gradFill>
              <a:ln>
                <a:noFill/>
              </a:ln>
              <a:effectLst>
                <a:outerShdw blurRad="190500" dist="63500" dir="2700000" algn="tl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1153264" y="4951937"/>
                <a:ext cx="1041400" cy="3371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sz="1600" i="1" dirty="0">
                    <a:solidFill>
                      <a:schemeClr val="bg1"/>
                    </a:solidFill>
                    <a:ea typeface="微软雅黑" panose="020B0503020204020204" pitchFamily="34" charset="-122"/>
                  </a:rPr>
                  <a:t>开放</a:t>
                </a:r>
                <a:r>
                  <a:rPr lang="zh-CN" sz="1600" dirty="0">
                    <a:solidFill>
                      <a:schemeClr val="bg1"/>
                    </a:solidFill>
                    <a:ea typeface="微软雅黑" panose="020B0503020204020204" pitchFamily="34" charset="-122"/>
                  </a:rPr>
                  <a:t> </a:t>
                </a:r>
                <a:r>
                  <a:rPr lang="zh-CN" sz="1600" i="1" dirty="0">
                    <a:solidFill>
                      <a:schemeClr val="bg1"/>
                    </a:solidFill>
                    <a:ea typeface="微软雅黑" panose="020B0503020204020204" pitchFamily="34" charset="-122"/>
                  </a:rPr>
                  <a:t>合作</a:t>
                </a:r>
                <a:endParaRPr lang="zh-CN" sz="1600" i="1" dirty="0">
                  <a:solidFill>
                    <a:schemeClr val="bg1"/>
                  </a:solidFill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8" name="文本框 17"/>
          <p:cNvSpPr txBox="1"/>
          <p:nvPr/>
        </p:nvSpPr>
        <p:spPr>
          <a:xfrm>
            <a:off x="7334127" y="1784664"/>
            <a:ext cx="4049587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提供全套解决方案，接入车辆和视频设备进行管理。</a:t>
            </a:r>
            <a:endParaRPr lang="en-US" altLang="zh-CN" sz="1200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提供视频服务部署，为第三方平台提供视频服务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为客户进行定制开发，满足客户个性化需求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提供</a:t>
            </a:r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SAAS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服务，安全托管车辆</a:t>
            </a:r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占位符 23"/>
          <p:cNvPicPr>
            <a:picLocks noGrp="1"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27" y="1725944"/>
            <a:ext cx="2880518" cy="1920345"/>
          </a:xfrm>
          <a:custGeom>
            <a:avLst/>
            <a:gdLst>
              <a:gd name="connsiteX0" fmla="*/ 0 w 2880518"/>
              <a:gd name="connsiteY0" fmla="*/ 0 h 2768600"/>
              <a:gd name="connsiteX1" fmla="*/ 2880518 w 2880518"/>
              <a:gd name="connsiteY1" fmla="*/ 0 h 2768600"/>
              <a:gd name="connsiteX2" fmla="*/ 2880518 w 2880518"/>
              <a:gd name="connsiteY2" fmla="*/ 2768600 h 2768600"/>
              <a:gd name="connsiteX3" fmla="*/ 0 w 2880518"/>
              <a:gd name="connsiteY3" fmla="*/ 2768600 h 276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0518" h="2768600">
                <a:moveTo>
                  <a:pt x="0" y="0"/>
                </a:moveTo>
                <a:lnTo>
                  <a:pt x="2880518" y="0"/>
                </a:lnTo>
                <a:lnTo>
                  <a:pt x="2880518" y="2768600"/>
                </a:lnTo>
                <a:lnTo>
                  <a:pt x="0" y="2768600"/>
                </a:lnTo>
                <a:close/>
              </a:path>
            </a:pathLst>
          </a:custGeom>
          <a:ln w="25400"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</p:pic>
      <p:pic>
        <p:nvPicPr>
          <p:cNvPr id="25" name="图片占位符 24"/>
          <p:cNvPicPr>
            <a:picLocks noGrp="1"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927" y="1725945"/>
            <a:ext cx="2880518" cy="1920344"/>
          </a:xfrm>
          <a:custGeom>
            <a:avLst/>
            <a:gdLst>
              <a:gd name="connsiteX0" fmla="*/ 0 w 2880518"/>
              <a:gd name="connsiteY0" fmla="*/ 0 h 2768600"/>
              <a:gd name="connsiteX1" fmla="*/ 2880518 w 2880518"/>
              <a:gd name="connsiteY1" fmla="*/ 0 h 2768600"/>
              <a:gd name="connsiteX2" fmla="*/ 2880518 w 2880518"/>
              <a:gd name="connsiteY2" fmla="*/ 2768600 h 2768600"/>
              <a:gd name="connsiteX3" fmla="*/ 0 w 2880518"/>
              <a:gd name="connsiteY3" fmla="*/ 2768600 h 276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0518" h="2768600">
                <a:moveTo>
                  <a:pt x="0" y="0"/>
                </a:moveTo>
                <a:lnTo>
                  <a:pt x="2880518" y="0"/>
                </a:lnTo>
                <a:lnTo>
                  <a:pt x="2880518" y="2768600"/>
                </a:lnTo>
                <a:lnTo>
                  <a:pt x="0" y="2768600"/>
                </a:lnTo>
                <a:close/>
              </a:path>
            </a:pathLst>
          </a:custGeom>
          <a:ln w="25400"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</p:pic>
      <p:pic>
        <p:nvPicPr>
          <p:cNvPr id="26" name="图片占位符 25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570" y="4016303"/>
            <a:ext cx="2880518" cy="1804923"/>
          </a:xfrm>
          <a:custGeom>
            <a:avLst/>
            <a:gdLst>
              <a:gd name="connsiteX0" fmla="*/ 0 w 2880518"/>
              <a:gd name="connsiteY0" fmla="*/ 0 h 2768600"/>
              <a:gd name="connsiteX1" fmla="*/ 2880518 w 2880518"/>
              <a:gd name="connsiteY1" fmla="*/ 0 h 2768600"/>
              <a:gd name="connsiteX2" fmla="*/ 2880518 w 2880518"/>
              <a:gd name="connsiteY2" fmla="*/ 2768600 h 2768600"/>
              <a:gd name="connsiteX3" fmla="*/ 0 w 2880518"/>
              <a:gd name="connsiteY3" fmla="*/ 2768600 h 276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0518" h="2768600">
                <a:moveTo>
                  <a:pt x="0" y="0"/>
                </a:moveTo>
                <a:lnTo>
                  <a:pt x="2880518" y="0"/>
                </a:lnTo>
                <a:lnTo>
                  <a:pt x="2880518" y="2768600"/>
                </a:lnTo>
                <a:lnTo>
                  <a:pt x="0" y="2768600"/>
                </a:lnTo>
                <a:close/>
              </a:path>
            </a:pathLst>
          </a:custGeom>
          <a:ln w="25400"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</p:pic>
      <p:pic>
        <p:nvPicPr>
          <p:cNvPr id="27" name="图片占位符 26"/>
          <p:cNvPicPr>
            <a:picLocks noGrp="1"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770" y="4016303"/>
            <a:ext cx="2880518" cy="1804924"/>
          </a:xfrm>
          <a:custGeom>
            <a:avLst/>
            <a:gdLst>
              <a:gd name="connsiteX0" fmla="*/ 0 w 2880518"/>
              <a:gd name="connsiteY0" fmla="*/ 0 h 2768600"/>
              <a:gd name="connsiteX1" fmla="*/ 2880518 w 2880518"/>
              <a:gd name="connsiteY1" fmla="*/ 0 h 2768600"/>
              <a:gd name="connsiteX2" fmla="*/ 2880518 w 2880518"/>
              <a:gd name="connsiteY2" fmla="*/ 2768600 h 2768600"/>
              <a:gd name="connsiteX3" fmla="*/ 0 w 2880518"/>
              <a:gd name="connsiteY3" fmla="*/ 2768600 h 276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0518" h="2768600">
                <a:moveTo>
                  <a:pt x="0" y="0"/>
                </a:moveTo>
                <a:lnTo>
                  <a:pt x="2880518" y="0"/>
                </a:lnTo>
                <a:lnTo>
                  <a:pt x="2880518" y="2768600"/>
                </a:lnTo>
                <a:lnTo>
                  <a:pt x="0" y="2768600"/>
                </a:lnTo>
                <a:close/>
              </a:path>
            </a:pathLst>
          </a:custGeom>
          <a:ln w="25400"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23" name="Subtitle 2"/>
          <p:cNvSpPr txBox="1"/>
          <p:nvPr/>
        </p:nvSpPr>
        <p:spPr>
          <a:xfrm>
            <a:off x="3350895" y="267970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服务项目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Group 38"/>
          <p:cNvGrpSpPr/>
          <p:nvPr/>
        </p:nvGrpSpPr>
        <p:grpSpPr>
          <a:xfrm>
            <a:off x="798341" y="1935739"/>
            <a:ext cx="2648970" cy="753112"/>
            <a:chOff x="1430743" y="1373009"/>
            <a:chExt cx="2076062" cy="590231"/>
          </a:xfrm>
        </p:grpSpPr>
        <p:sp>
          <p:nvSpPr>
            <p:cNvPr id="8" name="TextBox 7"/>
            <p:cNvSpPr txBox="1"/>
            <p:nvPr/>
          </p:nvSpPr>
          <p:spPr>
            <a:xfrm>
              <a:off x="2602259" y="1373009"/>
              <a:ext cx="904546" cy="254729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产品特色一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30743" y="1649712"/>
              <a:ext cx="2076062" cy="31352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采用分布式架构，前后端分离，视频服务和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web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分离，能满足不同客户需求</a:t>
              </a:r>
              <a:endParaRPr lang="zh-CN" altLang="en-US" sz="1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1" name="Rectangular Callout 28"/>
          <p:cNvSpPr>
            <a:spLocks noChangeAspect="1"/>
          </p:cNvSpPr>
          <p:nvPr/>
        </p:nvSpPr>
        <p:spPr>
          <a:xfrm flipH="1">
            <a:off x="3549648" y="1970871"/>
            <a:ext cx="738829" cy="717676"/>
          </a:xfrm>
          <a:prstGeom prst="wedgeRectCallout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01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Rectangular Callout 32"/>
          <p:cNvSpPr>
            <a:spLocks noChangeAspect="1"/>
          </p:cNvSpPr>
          <p:nvPr/>
        </p:nvSpPr>
        <p:spPr>
          <a:xfrm flipH="1">
            <a:off x="3595368" y="3213632"/>
            <a:ext cx="738829" cy="717678"/>
          </a:xfrm>
          <a:prstGeom prst="wedgeRectCallout">
            <a:avLst/>
          </a:prstGeom>
          <a:gradFill>
            <a:gsLst>
              <a:gs pos="0">
                <a:srgbClr val="595959"/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03</a:t>
            </a:r>
            <a:endParaRPr 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Rectangular Callout 36"/>
          <p:cNvSpPr>
            <a:spLocks noChangeAspect="1"/>
          </p:cNvSpPr>
          <p:nvPr/>
        </p:nvSpPr>
        <p:spPr>
          <a:xfrm>
            <a:off x="7874784" y="1979427"/>
            <a:ext cx="738829" cy="717678"/>
          </a:xfrm>
          <a:prstGeom prst="wedgeRectCallout">
            <a:avLst/>
          </a:prstGeom>
          <a:gradFill>
            <a:gsLst>
              <a:gs pos="0">
                <a:srgbClr val="595959"/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02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Rectangular Callout 40"/>
          <p:cNvSpPr>
            <a:spLocks noChangeAspect="1"/>
          </p:cNvSpPr>
          <p:nvPr/>
        </p:nvSpPr>
        <p:spPr>
          <a:xfrm>
            <a:off x="7824619" y="3118120"/>
            <a:ext cx="738829" cy="717678"/>
          </a:xfrm>
          <a:prstGeom prst="wedgeRectCallout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04</a:t>
            </a:r>
            <a:endParaRPr 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5" name="Arc 41"/>
          <p:cNvSpPr/>
          <p:nvPr/>
        </p:nvSpPr>
        <p:spPr>
          <a:xfrm rot="19051047">
            <a:off x="6629824" y="1676587"/>
            <a:ext cx="2087887" cy="2087887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6" name="Arc 42"/>
          <p:cNvSpPr/>
          <p:nvPr/>
        </p:nvSpPr>
        <p:spPr>
          <a:xfrm rot="2548953" flipH="1">
            <a:off x="3352207" y="1678492"/>
            <a:ext cx="2087887" cy="2087887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17" name="Group 286"/>
          <p:cNvGrpSpPr/>
          <p:nvPr/>
        </p:nvGrpSpPr>
        <p:grpSpPr>
          <a:xfrm>
            <a:off x="4519975" y="2200213"/>
            <a:ext cx="3156333" cy="2586413"/>
            <a:chOff x="5633243" y="1798638"/>
            <a:chExt cx="1992313" cy="1632575"/>
          </a:xfrm>
        </p:grpSpPr>
        <p:sp>
          <p:nvSpPr>
            <p:cNvPr id="18" name="Freeform 10"/>
            <p:cNvSpPr/>
            <p:nvPr/>
          </p:nvSpPr>
          <p:spPr bwMode="auto">
            <a:xfrm>
              <a:off x="6276180" y="3115300"/>
              <a:ext cx="706438" cy="315913"/>
            </a:xfrm>
            <a:custGeom>
              <a:avLst/>
              <a:gdLst/>
              <a:ahLst/>
              <a:cxnLst>
                <a:cxn ang="0">
                  <a:pos x="187" y="75"/>
                </a:cxn>
                <a:cxn ang="0">
                  <a:pos x="169" y="56"/>
                </a:cxn>
                <a:cxn ang="0">
                  <a:pos x="160" y="39"/>
                </a:cxn>
                <a:cxn ang="0">
                  <a:pos x="157" y="0"/>
                </a:cxn>
                <a:cxn ang="0">
                  <a:pos x="95" y="0"/>
                </a:cxn>
                <a:cxn ang="0">
                  <a:pos x="92" y="0"/>
                </a:cxn>
                <a:cxn ang="0">
                  <a:pos x="31" y="0"/>
                </a:cxn>
                <a:cxn ang="0">
                  <a:pos x="28" y="39"/>
                </a:cxn>
                <a:cxn ang="0">
                  <a:pos x="19" y="56"/>
                </a:cxn>
                <a:cxn ang="0">
                  <a:pos x="1" y="75"/>
                </a:cxn>
                <a:cxn ang="0">
                  <a:pos x="0" y="80"/>
                </a:cxn>
                <a:cxn ang="0">
                  <a:pos x="9" y="84"/>
                </a:cxn>
                <a:cxn ang="0">
                  <a:pos x="92" y="84"/>
                </a:cxn>
                <a:cxn ang="0">
                  <a:pos x="95" y="84"/>
                </a:cxn>
                <a:cxn ang="0">
                  <a:pos x="179" y="84"/>
                </a:cxn>
                <a:cxn ang="0">
                  <a:pos x="188" y="80"/>
                </a:cxn>
                <a:cxn ang="0">
                  <a:pos x="187" y="75"/>
                </a:cxn>
              </a:cxnLst>
              <a:rect l="0" t="0" r="r" b="b"/>
              <a:pathLst>
                <a:path w="188" h="84">
                  <a:moveTo>
                    <a:pt x="187" y="75"/>
                  </a:moveTo>
                  <a:cubicBezTo>
                    <a:pt x="187" y="75"/>
                    <a:pt x="179" y="66"/>
                    <a:pt x="169" y="56"/>
                  </a:cubicBezTo>
                  <a:cubicBezTo>
                    <a:pt x="159" y="46"/>
                    <a:pt x="160" y="39"/>
                    <a:pt x="160" y="39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9" y="46"/>
                    <a:pt x="19" y="56"/>
                  </a:cubicBezTo>
                  <a:cubicBezTo>
                    <a:pt x="9" y="66"/>
                    <a:pt x="1" y="75"/>
                    <a:pt x="1" y="75"/>
                  </a:cubicBezTo>
                  <a:cubicBezTo>
                    <a:pt x="1" y="75"/>
                    <a:pt x="0" y="77"/>
                    <a:pt x="0" y="80"/>
                  </a:cubicBezTo>
                  <a:cubicBezTo>
                    <a:pt x="0" y="83"/>
                    <a:pt x="2" y="84"/>
                    <a:pt x="9" y="84"/>
                  </a:cubicBezTo>
                  <a:cubicBezTo>
                    <a:pt x="15" y="84"/>
                    <a:pt x="78" y="84"/>
                    <a:pt x="92" y="84"/>
                  </a:cubicBezTo>
                  <a:cubicBezTo>
                    <a:pt x="94" y="84"/>
                    <a:pt x="95" y="84"/>
                    <a:pt x="95" y="84"/>
                  </a:cubicBezTo>
                  <a:cubicBezTo>
                    <a:pt x="110" y="84"/>
                    <a:pt x="173" y="84"/>
                    <a:pt x="179" y="84"/>
                  </a:cubicBezTo>
                  <a:cubicBezTo>
                    <a:pt x="186" y="84"/>
                    <a:pt x="188" y="83"/>
                    <a:pt x="188" y="80"/>
                  </a:cubicBezTo>
                  <a:cubicBezTo>
                    <a:pt x="188" y="77"/>
                    <a:pt x="187" y="75"/>
                    <a:pt x="187" y="75"/>
                  </a:cubicBezTo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9" name="Freeform 12"/>
            <p:cNvSpPr/>
            <p:nvPr/>
          </p:nvSpPr>
          <p:spPr bwMode="auto">
            <a:xfrm>
              <a:off x="5633243" y="1798638"/>
              <a:ext cx="1992313" cy="1425575"/>
            </a:xfrm>
            <a:custGeom>
              <a:avLst/>
              <a:gdLst/>
              <a:ahLst/>
              <a:cxnLst>
                <a:cxn ang="0">
                  <a:pos x="530" y="359"/>
                </a:cxn>
                <a:cxn ang="0">
                  <a:pos x="507" y="379"/>
                </a:cxn>
                <a:cxn ang="0">
                  <a:pos x="23" y="379"/>
                </a:cxn>
                <a:cxn ang="0">
                  <a:pos x="0" y="359"/>
                </a:cxn>
                <a:cxn ang="0">
                  <a:pos x="0" y="20"/>
                </a:cxn>
                <a:cxn ang="0">
                  <a:pos x="23" y="0"/>
                </a:cxn>
                <a:cxn ang="0">
                  <a:pos x="507" y="0"/>
                </a:cxn>
                <a:cxn ang="0">
                  <a:pos x="530" y="20"/>
                </a:cxn>
                <a:cxn ang="0">
                  <a:pos x="530" y="359"/>
                </a:cxn>
              </a:cxnLst>
              <a:rect l="0" t="0" r="r" b="b"/>
              <a:pathLst>
                <a:path w="530" h="379">
                  <a:moveTo>
                    <a:pt x="530" y="359"/>
                  </a:moveTo>
                  <a:cubicBezTo>
                    <a:pt x="530" y="370"/>
                    <a:pt x="520" y="379"/>
                    <a:pt x="507" y="379"/>
                  </a:cubicBezTo>
                  <a:cubicBezTo>
                    <a:pt x="23" y="379"/>
                    <a:pt x="23" y="379"/>
                    <a:pt x="23" y="379"/>
                  </a:cubicBezTo>
                  <a:cubicBezTo>
                    <a:pt x="10" y="379"/>
                    <a:pt x="0" y="370"/>
                    <a:pt x="0" y="35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10" y="0"/>
                    <a:pt x="23" y="0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520" y="0"/>
                    <a:pt x="530" y="9"/>
                    <a:pt x="530" y="20"/>
                  </a:cubicBezTo>
                  <a:lnTo>
                    <a:pt x="530" y="359"/>
                  </a:ln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0" name="Rectangle 13"/>
            <p:cNvSpPr>
              <a:spLocks noChangeArrowheads="1"/>
            </p:cNvSpPr>
            <p:nvPr/>
          </p:nvSpPr>
          <p:spPr bwMode="auto">
            <a:xfrm>
              <a:off x="5701505" y="1862138"/>
              <a:ext cx="1855788" cy="1147763"/>
            </a:xfrm>
            <a:prstGeom prst="rect">
              <a:avLst/>
            </a:prstGeom>
            <a:blipFill dpi="0"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5701361" y="1865401"/>
              <a:ext cx="1855788" cy="1147763"/>
            </a:xfrm>
            <a:custGeom>
              <a:avLst/>
              <a:gdLst/>
              <a:ahLst/>
              <a:cxnLst>
                <a:cxn ang="0">
                  <a:pos x="1169" y="0"/>
                </a:cxn>
                <a:cxn ang="0">
                  <a:pos x="0" y="0"/>
                </a:cxn>
                <a:cxn ang="0">
                  <a:pos x="0" y="723"/>
                </a:cxn>
                <a:cxn ang="0">
                  <a:pos x="1169" y="0"/>
                </a:cxn>
              </a:cxnLst>
              <a:rect l="0" t="0" r="r" b="b"/>
              <a:pathLst>
                <a:path w="1169" h="723">
                  <a:moveTo>
                    <a:pt x="1169" y="0"/>
                  </a:moveTo>
                  <a:lnTo>
                    <a:pt x="0" y="0"/>
                  </a:lnTo>
                  <a:lnTo>
                    <a:pt x="0" y="723"/>
                  </a:lnTo>
                  <a:lnTo>
                    <a:pt x="1169" y="0"/>
                  </a:lnTo>
                  <a:close/>
                </a:path>
              </a:pathLst>
            </a:custGeom>
            <a:solidFill>
              <a:schemeClr val="bg2">
                <a:lumMod val="95000"/>
                <a:alpha val="36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2" name="Oval 15"/>
            <p:cNvSpPr>
              <a:spLocks noChangeArrowheads="1"/>
            </p:cNvSpPr>
            <p:nvPr/>
          </p:nvSpPr>
          <p:spPr bwMode="auto">
            <a:xfrm>
              <a:off x="6580980" y="3059113"/>
              <a:ext cx="93663" cy="93663"/>
            </a:xfrm>
            <a:prstGeom prst="ellipse">
              <a:avLst/>
            </a:prstGeom>
            <a:solidFill>
              <a:srgbClr val="6E6F7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3" name="Group 38"/>
          <p:cNvGrpSpPr/>
          <p:nvPr/>
        </p:nvGrpSpPr>
        <p:grpSpPr>
          <a:xfrm>
            <a:off x="696922" y="3118868"/>
            <a:ext cx="2750820" cy="770255"/>
            <a:chOff x="1351116" y="1359534"/>
            <a:chExt cx="2155884" cy="603666"/>
          </a:xfrm>
        </p:grpSpPr>
        <p:sp>
          <p:nvSpPr>
            <p:cNvPr id="24" name="TextBox 23"/>
            <p:cNvSpPr txBox="1"/>
            <p:nvPr/>
          </p:nvSpPr>
          <p:spPr>
            <a:xfrm>
              <a:off x="2611008" y="1359534"/>
              <a:ext cx="895797" cy="28167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产品特色三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351116" y="1649672"/>
              <a:ext cx="2155884" cy="31352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采用先进的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spring-boot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，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VUE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等技术架构，</a:t>
              </a:r>
              <a:r>
                <a:rPr 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扩展性好，提供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BS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，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CS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客户端，移动客户端展示</a:t>
              </a:r>
              <a:endParaRPr lang="zh-CN" altLang="en-US" sz="1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6" name="Group 38"/>
          <p:cNvGrpSpPr/>
          <p:nvPr/>
        </p:nvGrpSpPr>
        <p:grpSpPr>
          <a:xfrm>
            <a:off x="8804746" y="3180423"/>
            <a:ext cx="2648970" cy="770306"/>
            <a:chOff x="1430743" y="1359534"/>
            <a:chExt cx="2076062" cy="603706"/>
          </a:xfrm>
        </p:grpSpPr>
        <p:sp>
          <p:nvSpPr>
            <p:cNvPr id="27" name="TextBox 26"/>
            <p:cNvSpPr txBox="1"/>
            <p:nvPr/>
          </p:nvSpPr>
          <p:spPr>
            <a:xfrm>
              <a:off x="1439491" y="1359534"/>
              <a:ext cx="895797" cy="28167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产品特点四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430743" y="1649712"/>
              <a:ext cx="2076062" cy="31352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支持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JB28181,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能支持安防摄像头接入，支持交通部和公安部两大行业标准对接</a:t>
              </a:r>
              <a:endParaRPr lang="zh-CN" altLang="en-US" sz="1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9" name="Group 38"/>
          <p:cNvGrpSpPr/>
          <p:nvPr/>
        </p:nvGrpSpPr>
        <p:grpSpPr>
          <a:xfrm>
            <a:off x="8891664" y="1979442"/>
            <a:ext cx="2649047" cy="841424"/>
            <a:chOff x="1430683" y="1152507"/>
            <a:chExt cx="2076122" cy="659443"/>
          </a:xfrm>
        </p:grpSpPr>
        <p:sp>
          <p:nvSpPr>
            <p:cNvPr id="30" name="TextBox 29"/>
            <p:cNvSpPr txBox="1"/>
            <p:nvPr/>
          </p:nvSpPr>
          <p:spPr>
            <a:xfrm>
              <a:off x="1430683" y="1152507"/>
              <a:ext cx="895797" cy="28167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产品特色二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430743" y="1498422"/>
              <a:ext cx="2076062" cy="31352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满足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GB35658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，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JT/T905, 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苏标，吉标各种协议，能满足车联网行业各种需求</a:t>
              </a:r>
              <a:endParaRPr lang="zh-CN" altLang="en-US" sz="1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548964" y="155415"/>
            <a:ext cx="5381676" cy="828136"/>
            <a:chOff x="3335604" y="377030"/>
            <a:chExt cx="5381676" cy="828136"/>
          </a:xfrm>
        </p:grpSpPr>
        <p:sp>
          <p:nvSpPr>
            <p:cNvPr id="37" name="Subtitle 2"/>
            <p:cNvSpPr txBox="1"/>
            <p:nvPr/>
          </p:nvSpPr>
          <p:spPr>
            <a:xfrm>
              <a:off x="3381324" y="377030"/>
              <a:ext cx="5335956" cy="41400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lang="zh-CN" altLang="en-US" sz="2800" b="1" spc="300" dirty="0" smtClean="0">
                  <a:gradFill>
                    <a:gsLst>
                      <a:gs pos="0">
                        <a:srgbClr val="00A3E4"/>
                      </a:gs>
                      <a:gs pos="100000">
                        <a:srgbClr val="214BAE"/>
                      </a:gs>
                    </a:gsLst>
                    <a:lin ang="5400000" scaled="0"/>
                  </a:gradFill>
                  <a:latin typeface="方正黑体简体" panose="02010601030101010101" pitchFamily="2" charset="-122"/>
                  <a:ea typeface="方正黑体简体" panose="02010601030101010101" pitchFamily="2" charset="-122"/>
                  <a:cs typeface="Lato" panose="020F0502020204030203" pitchFamily="34" charset="0"/>
                </a:rPr>
                <a:t>产品特色</a:t>
              </a:r>
              <a:endPara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endParaRPr>
            </a:p>
          </p:txBody>
        </p:sp>
        <p:sp>
          <p:nvSpPr>
            <p:cNvPr id="38" name="Subtitle 2"/>
            <p:cNvSpPr txBox="1"/>
            <p:nvPr/>
          </p:nvSpPr>
          <p:spPr>
            <a:xfrm>
              <a:off x="3335604" y="791159"/>
              <a:ext cx="5335956" cy="41400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4705" y="2305685"/>
            <a:ext cx="2943225" cy="1986280"/>
          </a:xfrm>
          <a:prstGeom prst="rect">
            <a:avLst/>
          </a:prstGeom>
        </p:spPr>
      </p:pic>
      <p:sp>
        <p:nvSpPr>
          <p:cNvPr id="3" name="Rectangular Callout 40"/>
          <p:cNvSpPr>
            <a:spLocks noChangeAspect="1"/>
          </p:cNvSpPr>
          <p:nvPr/>
        </p:nvSpPr>
        <p:spPr>
          <a:xfrm>
            <a:off x="7824619" y="4195715"/>
            <a:ext cx="738829" cy="717678"/>
          </a:xfrm>
          <a:prstGeom prst="wedgeRectCallou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30000"/>
              </a:lnSpc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06</a:t>
            </a:r>
            <a:endParaRPr 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Group 38"/>
          <p:cNvGrpSpPr/>
          <p:nvPr/>
        </p:nvGrpSpPr>
        <p:grpSpPr>
          <a:xfrm>
            <a:off x="8815541" y="4168483"/>
            <a:ext cx="2648970" cy="570281"/>
            <a:chOff x="1430743" y="1359534"/>
            <a:chExt cx="2076062" cy="446942"/>
          </a:xfrm>
        </p:grpSpPr>
        <p:sp>
          <p:nvSpPr>
            <p:cNvPr id="5" name="TextBox 26"/>
            <p:cNvSpPr txBox="1"/>
            <p:nvPr/>
          </p:nvSpPr>
          <p:spPr>
            <a:xfrm>
              <a:off x="1439491" y="1359534"/>
              <a:ext cx="895797" cy="28167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p>
              <a:pPr algn="r"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产品特点六</a:t>
              </a:r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" name="TextBox 27"/>
            <p:cNvSpPr txBox="1"/>
            <p:nvPr/>
          </p:nvSpPr>
          <p:spPr>
            <a:xfrm>
              <a:off x="1430743" y="1649712"/>
              <a:ext cx="2076062" cy="15676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p>
              <a:pPr>
                <a:lnSpc>
                  <a:spcPct val="130000"/>
                </a:lnSpc>
              </a:pPr>
              <a:r>
                <a:rPr 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精确的传感器算法，解决行业内实际需求</a:t>
              </a:r>
              <a:endParaRPr lang="zh-CN" sz="1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0" name="Rectangular Callout 40"/>
          <p:cNvSpPr>
            <a:spLocks noChangeAspect="1"/>
          </p:cNvSpPr>
          <p:nvPr/>
        </p:nvSpPr>
        <p:spPr>
          <a:xfrm>
            <a:off x="3595519" y="4292235"/>
            <a:ext cx="738829" cy="717678"/>
          </a:xfrm>
          <a:prstGeom prst="wedgeRectCallou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30000"/>
              </a:lnSpc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05</a:t>
            </a:r>
            <a:endParaRPr 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32" name="Group 38"/>
          <p:cNvGrpSpPr/>
          <p:nvPr/>
        </p:nvGrpSpPr>
        <p:grpSpPr>
          <a:xfrm>
            <a:off x="789141" y="4302468"/>
            <a:ext cx="2648970" cy="559486"/>
            <a:chOff x="1430743" y="1367994"/>
            <a:chExt cx="2076062" cy="438482"/>
          </a:xfrm>
        </p:grpSpPr>
        <p:sp>
          <p:nvSpPr>
            <p:cNvPr id="33" name="TextBox 26"/>
            <p:cNvSpPr txBox="1"/>
            <p:nvPr/>
          </p:nvSpPr>
          <p:spPr>
            <a:xfrm>
              <a:off x="2609501" y="1367994"/>
              <a:ext cx="895797" cy="28167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p>
              <a:pPr algn="r"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产品特点五</a:t>
              </a:r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4" name="TextBox 27"/>
            <p:cNvSpPr txBox="1"/>
            <p:nvPr/>
          </p:nvSpPr>
          <p:spPr>
            <a:xfrm>
              <a:off x="1430743" y="1649712"/>
              <a:ext cx="2076062" cy="15676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r">
                <a:lnSpc>
                  <a:spcPct val="130000"/>
                </a:lnSpc>
              </a:pPr>
              <a:r>
                <a:rPr 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支提供丰富的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API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，为其他</a:t>
              </a:r>
              <a:r>
                <a:rPr lang="en-US" altLang="zh-CN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ERP</a:t>
              </a:r>
              <a:r>
                <a:rPr lang="zh-CN" altLang="en-US" sz="10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系统助力</a:t>
              </a:r>
              <a:endParaRPr lang="zh-CN" altLang="en-US" sz="1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椭圆 54"/>
          <p:cNvSpPr/>
          <p:nvPr/>
        </p:nvSpPr>
        <p:spPr>
          <a:xfrm>
            <a:off x="3949714" y="2586541"/>
            <a:ext cx="4636869" cy="2402897"/>
          </a:xfrm>
          <a:custGeom>
            <a:avLst/>
            <a:gdLst>
              <a:gd name="connsiteX0" fmla="*/ 0 w 3439659"/>
              <a:gd name="connsiteY0" fmla="*/ 1719830 h 3439659"/>
              <a:gd name="connsiteX1" fmla="*/ 1719830 w 3439659"/>
              <a:gd name="connsiteY1" fmla="*/ 0 h 3439659"/>
              <a:gd name="connsiteX2" fmla="*/ 3439660 w 3439659"/>
              <a:gd name="connsiteY2" fmla="*/ 1719830 h 3439659"/>
              <a:gd name="connsiteX3" fmla="*/ 1719830 w 3439659"/>
              <a:gd name="connsiteY3" fmla="*/ 3439660 h 3439659"/>
              <a:gd name="connsiteX4" fmla="*/ 0 w 3439659"/>
              <a:gd name="connsiteY4" fmla="*/ 1719830 h 3439659"/>
              <a:gd name="connsiteX0-1" fmla="*/ 0 w 3487467"/>
              <a:gd name="connsiteY0-2" fmla="*/ 0 h 1719830"/>
              <a:gd name="connsiteX1-3" fmla="*/ 3439660 w 3487467"/>
              <a:gd name="connsiteY1-4" fmla="*/ 0 h 1719830"/>
              <a:gd name="connsiteX2-5" fmla="*/ 1719830 w 3487467"/>
              <a:gd name="connsiteY2-6" fmla="*/ 1719830 h 1719830"/>
              <a:gd name="connsiteX3-7" fmla="*/ 0 w 3487467"/>
              <a:gd name="connsiteY3-8" fmla="*/ 0 h 1719830"/>
              <a:gd name="connsiteX0-9" fmla="*/ 6132 w 3493599"/>
              <a:gd name="connsiteY0-10" fmla="*/ 130018 h 1849848"/>
              <a:gd name="connsiteX1-11" fmla="*/ 3445792 w 3493599"/>
              <a:gd name="connsiteY1-12" fmla="*/ 130018 h 1849848"/>
              <a:gd name="connsiteX2-13" fmla="*/ 1725962 w 3493599"/>
              <a:gd name="connsiteY2-14" fmla="*/ 1849848 h 1849848"/>
              <a:gd name="connsiteX3-15" fmla="*/ 6132 w 3493599"/>
              <a:gd name="connsiteY3-16" fmla="*/ 130018 h 1849848"/>
              <a:gd name="connsiteX0-17" fmla="*/ 6132 w 3493599"/>
              <a:gd name="connsiteY0-18" fmla="*/ 35412 h 1755242"/>
              <a:gd name="connsiteX1-19" fmla="*/ 3445792 w 3493599"/>
              <a:gd name="connsiteY1-20" fmla="*/ 35412 h 1755242"/>
              <a:gd name="connsiteX2-21" fmla="*/ 1725962 w 3493599"/>
              <a:gd name="connsiteY2-22" fmla="*/ 1755242 h 1755242"/>
              <a:gd name="connsiteX3-23" fmla="*/ 6132 w 3493599"/>
              <a:gd name="connsiteY3-24" fmla="*/ 35412 h 1755242"/>
              <a:gd name="connsiteX0-25" fmla="*/ 4377 w 3488420"/>
              <a:gd name="connsiteY0-26" fmla="*/ 11795 h 1772900"/>
              <a:gd name="connsiteX1-27" fmla="*/ 3450912 w 3488420"/>
              <a:gd name="connsiteY1-28" fmla="*/ 53046 h 1772900"/>
              <a:gd name="connsiteX2-29" fmla="*/ 1731082 w 3488420"/>
              <a:gd name="connsiteY2-30" fmla="*/ 1772876 h 1772900"/>
              <a:gd name="connsiteX3-31" fmla="*/ 4377 w 3488420"/>
              <a:gd name="connsiteY3-32" fmla="*/ 11795 h 1772900"/>
              <a:gd name="connsiteX0-33" fmla="*/ 39013 w 3522446"/>
              <a:gd name="connsiteY0-34" fmla="*/ 134148 h 1909003"/>
              <a:gd name="connsiteX1-35" fmla="*/ 3485548 w 3522446"/>
              <a:gd name="connsiteY1-36" fmla="*/ 175399 h 1909003"/>
              <a:gd name="connsiteX2-37" fmla="*/ 1738217 w 3522446"/>
              <a:gd name="connsiteY2-38" fmla="*/ 1908979 h 1909003"/>
              <a:gd name="connsiteX3-39" fmla="*/ 39013 w 3522446"/>
              <a:gd name="connsiteY3-40" fmla="*/ 134148 h 1909003"/>
              <a:gd name="connsiteX0-41" fmla="*/ 55067 w 3553265"/>
              <a:gd name="connsiteY0-42" fmla="*/ 134148 h 1909002"/>
              <a:gd name="connsiteX1-43" fmla="*/ 3501602 w 3553265"/>
              <a:gd name="connsiteY1-44" fmla="*/ 175399 h 1909002"/>
              <a:gd name="connsiteX2-45" fmla="*/ 1754271 w 3553265"/>
              <a:gd name="connsiteY2-46" fmla="*/ 1908979 h 1909002"/>
              <a:gd name="connsiteX3-47" fmla="*/ 55067 w 3553265"/>
              <a:gd name="connsiteY3-48" fmla="*/ 134148 h 1909002"/>
              <a:gd name="connsiteX0-49" fmla="*/ 39426 w 3502160"/>
              <a:gd name="connsiteY0-50" fmla="*/ 134148 h 1909003"/>
              <a:gd name="connsiteX1-51" fmla="*/ 3465335 w 3502160"/>
              <a:gd name="connsiteY1-52" fmla="*/ 175399 h 1909003"/>
              <a:gd name="connsiteX2-53" fmla="*/ 1718004 w 3502160"/>
              <a:gd name="connsiteY2-54" fmla="*/ 1908979 h 1909003"/>
              <a:gd name="connsiteX3-55" fmla="*/ 39426 w 3502160"/>
              <a:gd name="connsiteY3-56" fmla="*/ 134148 h 1909003"/>
              <a:gd name="connsiteX0-57" fmla="*/ 8999 w 3471733"/>
              <a:gd name="connsiteY0-58" fmla="*/ 21578 h 1796433"/>
              <a:gd name="connsiteX1-59" fmla="*/ 3434908 w 3471733"/>
              <a:gd name="connsiteY1-60" fmla="*/ 62829 h 1796433"/>
              <a:gd name="connsiteX2-61" fmla="*/ 1687577 w 3471733"/>
              <a:gd name="connsiteY2-62" fmla="*/ 1796409 h 1796433"/>
              <a:gd name="connsiteX3-63" fmla="*/ 8999 w 3471733"/>
              <a:gd name="connsiteY3-64" fmla="*/ 21578 h 1796433"/>
              <a:gd name="connsiteX0-65" fmla="*/ 39425 w 3502159"/>
              <a:gd name="connsiteY0-66" fmla="*/ 135675 h 1931154"/>
              <a:gd name="connsiteX1-67" fmla="*/ 3465334 w 3502159"/>
              <a:gd name="connsiteY1-68" fmla="*/ 176926 h 1931154"/>
              <a:gd name="connsiteX2-69" fmla="*/ 1718003 w 3502159"/>
              <a:gd name="connsiteY2-70" fmla="*/ 1931131 h 1931154"/>
              <a:gd name="connsiteX3-71" fmla="*/ 39425 w 3502159"/>
              <a:gd name="connsiteY3-72" fmla="*/ 135675 h 1931154"/>
              <a:gd name="connsiteX0-73" fmla="*/ 7276 w 3470010"/>
              <a:gd name="connsiteY0-74" fmla="*/ 26065 h 1821544"/>
              <a:gd name="connsiteX1-75" fmla="*/ 3433185 w 3470010"/>
              <a:gd name="connsiteY1-76" fmla="*/ 67316 h 1821544"/>
              <a:gd name="connsiteX2-77" fmla="*/ 1685854 w 3470010"/>
              <a:gd name="connsiteY2-78" fmla="*/ 1821521 h 1821544"/>
              <a:gd name="connsiteX3-79" fmla="*/ 7276 w 3470010"/>
              <a:gd name="connsiteY3-80" fmla="*/ 26065 h 1821544"/>
              <a:gd name="connsiteX0-81" fmla="*/ 12669 w 3492943"/>
              <a:gd name="connsiteY0-82" fmla="*/ 26065 h 1822469"/>
              <a:gd name="connsiteX1-83" fmla="*/ 3438578 w 3492943"/>
              <a:gd name="connsiteY1-84" fmla="*/ 67316 h 1822469"/>
              <a:gd name="connsiteX2-85" fmla="*/ 1691247 w 3492943"/>
              <a:gd name="connsiteY2-86" fmla="*/ 1821521 h 1822469"/>
              <a:gd name="connsiteX3-87" fmla="*/ 12669 w 3492943"/>
              <a:gd name="connsiteY3-88" fmla="*/ 26065 h 1822469"/>
              <a:gd name="connsiteX0-89" fmla="*/ 48756 w 3529030"/>
              <a:gd name="connsiteY0-90" fmla="*/ 3139 h 1799516"/>
              <a:gd name="connsiteX1-91" fmla="*/ 3474665 w 3529030"/>
              <a:gd name="connsiteY1-92" fmla="*/ 44390 h 1799516"/>
              <a:gd name="connsiteX2-93" fmla="*/ 1727334 w 3529030"/>
              <a:gd name="connsiteY2-94" fmla="*/ 1798595 h 1799516"/>
              <a:gd name="connsiteX3-95" fmla="*/ 48756 w 3529030"/>
              <a:gd name="connsiteY3-96" fmla="*/ 3139 h 1799516"/>
              <a:gd name="connsiteX0-97" fmla="*/ 48756 w 3529030"/>
              <a:gd name="connsiteY0-98" fmla="*/ 5796 h 1802173"/>
              <a:gd name="connsiteX1-99" fmla="*/ 3474665 w 3529030"/>
              <a:gd name="connsiteY1-100" fmla="*/ 47047 h 1802173"/>
              <a:gd name="connsiteX2-101" fmla="*/ 1727334 w 3529030"/>
              <a:gd name="connsiteY2-102" fmla="*/ 1801252 h 1802173"/>
              <a:gd name="connsiteX3-103" fmla="*/ 48756 w 3529030"/>
              <a:gd name="connsiteY3-104" fmla="*/ 5796 h 1802173"/>
              <a:gd name="connsiteX0-105" fmla="*/ 48756 w 3477652"/>
              <a:gd name="connsiteY0-106" fmla="*/ 5796 h 1802173"/>
              <a:gd name="connsiteX1-107" fmla="*/ 3474665 w 3477652"/>
              <a:gd name="connsiteY1-108" fmla="*/ 47047 h 1802173"/>
              <a:gd name="connsiteX2-109" fmla="*/ 1727334 w 3477652"/>
              <a:gd name="connsiteY2-110" fmla="*/ 1801252 h 1802173"/>
              <a:gd name="connsiteX3-111" fmla="*/ 48756 w 3477652"/>
              <a:gd name="connsiteY3-112" fmla="*/ 5796 h 180217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477652" h="1802173">
                <a:moveTo>
                  <a:pt x="48756" y="5796"/>
                </a:moveTo>
                <a:cubicBezTo>
                  <a:pt x="305602" y="15937"/>
                  <a:pt x="3181151" y="-33335"/>
                  <a:pt x="3474665" y="47047"/>
                </a:cubicBezTo>
                <a:cubicBezTo>
                  <a:pt x="3527547" y="271809"/>
                  <a:pt x="2875835" y="1753126"/>
                  <a:pt x="1727334" y="1801252"/>
                </a:cubicBezTo>
                <a:cubicBezTo>
                  <a:pt x="578833" y="1849378"/>
                  <a:pt x="-208090" y="-4345"/>
                  <a:pt x="48756" y="5796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"/>
          <p:cNvSpPr txBox="1"/>
          <p:nvPr/>
        </p:nvSpPr>
        <p:spPr>
          <a:xfrm>
            <a:off x="954177" y="2356690"/>
            <a:ext cx="2160000" cy="38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59985" tIns="0" rIns="159985" bIns="0" rtlCol="0" anchor="t">
            <a:noAutofit/>
          </a:bodyPr>
          <a:lstStyle>
            <a:defPPr>
              <a:defRPr lang="zh-CN"/>
            </a:defPPr>
            <a:lvl1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  <a:defRPr sz="1200" b="1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indent="0">
              <a:buClr>
                <a:schemeClr val="tx1">
                  <a:lumMod val="95000"/>
                  <a:lumOff val="5000"/>
                </a:schemeClr>
              </a:buClr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先进的技术架构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4240054" y="2581229"/>
            <a:ext cx="1998864" cy="140578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5403835" y="2581230"/>
            <a:ext cx="835083" cy="23726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 flipV="1">
            <a:off x="6238923" y="2581264"/>
            <a:ext cx="894095" cy="22895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 flipV="1">
            <a:off x="6238918" y="2581229"/>
            <a:ext cx="1953653" cy="140578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3974194" y="3456592"/>
            <a:ext cx="880176" cy="880176"/>
          </a:xfrm>
          <a:prstGeom prst="ellipse">
            <a:avLst/>
          </a:prstGeom>
          <a:gradFill>
            <a:gsLst>
              <a:gs pos="0">
                <a:srgbClr val="595959"/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65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665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016179" y="4430672"/>
            <a:ext cx="880176" cy="880176"/>
          </a:xfrm>
          <a:prstGeom prst="ellipse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65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2665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685966" y="4385686"/>
            <a:ext cx="880176" cy="880176"/>
          </a:xfrm>
          <a:prstGeom prst="ellipse">
            <a:avLst/>
          </a:prstGeom>
          <a:gradFill>
            <a:gsLst>
              <a:gs pos="0">
                <a:srgbClr val="595959"/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65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2665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7690555" y="3327446"/>
            <a:ext cx="880176" cy="880176"/>
          </a:xfrm>
          <a:prstGeom prst="ellipse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65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zh-CN" altLang="en-US" sz="2665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8088521" y="2170493"/>
            <a:ext cx="880176" cy="880176"/>
          </a:xfrm>
          <a:prstGeom prst="ellipse">
            <a:avLst/>
          </a:prstGeom>
          <a:gradFill>
            <a:gsLst>
              <a:gs pos="0">
                <a:srgbClr val="595959"/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65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06</a:t>
            </a:r>
            <a:endParaRPr lang="zh-CN" altLang="en-US" sz="2665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599905" y="2155289"/>
            <a:ext cx="880176" cy="880176"/>
          </a:xfrm>
          <a:prstGeom prst="ellipse">
            <a:avLst/>
          </a:prstGeom>
          <a:gradFill>
            <a:gsLst>
              <a:gs pos="0">
                <a:srgbClr val="00A3E4"/>
              </a:gs>
              <a:gs pos="100000">
                <a:srgbClr val="214BAE"/>
              </a:gs>
            </a:gsLst>
            <a:lin ang="2700000" scaled="0"/>
          </a:gra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65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2665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TextBox 34"/>
          <p:cNvSpPr txBox="1"/>
          <p:nvPr/>
        </p:nvSpPr>
        <p:spPr>
          <a:xfrm>
            <a:off x="1003852" y="2631076"/>
            <a:ext cx="245185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后台采用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spring-boot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前端采用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35"/>
          <p:cNvSpPr txBox="1"/>
          <p:nvPr/>
        </p:nvSpPr>
        <p:spPr>
          <a:xfrm>
            <a:off x="1530241" y="3892861"/>
            <a:ext cx="2160000" cy="38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59985" tIns="0" rIns="159985" bIns="0" rtlCol="0" anchor="t">
            <a:noAutofit/>
          </a:bodyPr>
          <a:lstStyle>
            <a:defPPr>
              <a:defRPr lang="zh-CN"/>
            </a:defPPr>
            <a:lvl1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  <a:defRPr sz="1400" b="1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indent="0">
              <a:buClr>
                <a:srgbClr val="E02F43"/>
              </a:buClr>
              <a:buNone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流媒体负载均衡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TextBox 36"/>
          <p:cNvSpPr txBox="1"/>
          <p:nvPr/>
        </p:nvSpPr>
        <p:spPr>
          <a:xfrm>
            <a:off x="1600485" y="4167247"/>
            <a:ext cx="2527296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流媒体服务跟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分离，是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N:N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的关系，即多个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可以共用一个视频服务器，一个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也可以调用多个视频为其服务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37"/>
          <p:cNvSpPr txBox="1"/>
          <p:nvPr/>
        </p:nvSpPr>
        <p:spPr>
          <a:xfrm>
            <a:off x="2106305" y="5141000"/>
            <a:ext cx="2160000" cy="38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59985" tIns="0" rIns="159985" bIns="0" rtlCol="0" anchor="t">
            <a:noAutofit/>
          </a:bodyPr>
          <a:lstStyle>
            <a:defPPr>
              <a:defRPr lang="zh-CN"/>
            </a:defPPr>
            <a:lvl1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  <a:defRPr sz="1400" b="1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indent="0">
              <a:buClr>
                <a:schemeClr val="tx1">
                  <a:lumMod val="95000"/>
                  <a:lumOff val="5000"/>
                </a:schemeClr>
              </a:buClr>
              <a:buNone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主动安全服务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TextBox 38"/>
          <p:cNvSpPr txBox="1"/>
          <p:nvPr/>
        </p:nvSpPr>
        <p:spPr>
          <a:xfrm>
            <a:off x="2149456" y="5415384"/>
            <a:ext cx="2427393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平台支持苏标协议，能上传主动安全证据，根据报警对司机进行评分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39"/>
          <p:cNvSpPr txBox="1"/>
          <p:nvPr/>
        </p:nvSpPr>
        <p:spPr>
          <a:xfrm>
            <a:off x="7506335" y="5166995"/>
            <a:ext cx="2314575" cy="3841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59985" tIns="0" rIns="159985" bIns="0" rtlCol="0" anchor="t">
            <a:noAutofit/>
          </a:bodyPr>
          <a:lstStyle>
            <a:defPPr>
              <a:defRPr lang="zh-CN"/>
            </a:defPPr>
            <a:lvl1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  <a:defRPr sz="1400" b="1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indent="0">
              <a:buClr>
                <a:srgbClr val="E02F43"/>
              </a:buClr>
              <a:buNone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交通部和公安部协议对接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1" name="TextBox 40"/>
          <p:cNvSpPr txBox="1"/>
          <p:nvPr/>
        </p:nvSpPr>
        <p:spPr>
          <a:xfrm>
            <a:off x="7582656" y="5442424"/>
            <a:ext cx="267818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支持交通部协议和公安部通信协议，两种数据格式的设备都能接入平台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41"/>
          <p:cNvSpPr txBox="1"/>
          <p:nvPr/>
        </p:nvSpPr>
        <p:spPr>
          <a:xfrm>
            <a:off x="8610705" y="3920582"/>
            <a:ext cx="2160000" cy="38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59985" tIns="0" rIns="159985" bIns="0" rtlCol="0" anchor="t">
            <a:noAutofit/>
          </a:bodyPr>
          <a:lstStyle>
            <a:defPPr>
              <a:defRPr lang="zh-CN"/>
            </a:defPPr>
            <a:lvl1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  <a:defRPr sz="1400" b="1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indent="0">
              <a:buClr>
                <a:schemeClr val="tx1">
                  <a:lumMod val="95000"/>
                  <a:lumOff val="5000"/>
                </a:schemeClr>
              </a:buClr>
              <a:buNone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大数据分析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TextBox 42"/>
          <p:cNvSpPr txBox="1"/>
          <p:nvPr/>
        </p:nvSpPr>
        <p:spPr>
          <a:xfrm>
            <a:off x="8686778" y="4195800"/>
            <a:ext cx="267818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对报警，位置，传感器进行数据分析，对司机进行考核，大屏幕数据展示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43"/>
          <p:cNvSpPr txBox="1"/>
          <p:nvPr/>
        </p:nvSpPr>
        <p:spPr>
          <a:xfrm>
            <a:off x="9234775" y="2556249"/>
            <a:ext cx="2160000" cy="38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59985" tIns="0" rIns="159985" bIns="0" rtlCol="0" anchor="t">
            <a:noAutofit/>
          </a:bodyPr>
          <a:lstStyle>
            <a:defPPr>
              <a:defRPr lang="zh-CN"/>
            </a:defPPr>
            <a:lvl1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  <a:defRPr sz="1400" b="1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indent="0">
              <a:buClr>
                <a:srgbClr val="E02F43"/>
              </a:buClr>
              <a:buNone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各种客户端展示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TextBox 44"/>
          <p:cNvSpPr txBox="1"/>
          <p:nvPr/>
        </p:nvSpPr>
        <p:spPr>
          <a:xfrm>
            <a:off x="9310848" y="2831468"/>
            <a:ext cx="267818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客户端，移动客户端，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客户端多种客户端进行管理和数据展示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5278919" y="1596272"/>
            <a:ext cx="1920000" cy="1920000"/>
            <a:chOff x="3832951" y="1054702"/>
            <a:chExt cx="1440000" cy="1440000"/>
          </a:xfrm>
          <a:solidFill>
            <a:schemeClr val="bg1"/>
          </a:solidFill>
        </p:grpSpPr>
        <p:sp>
          <p:nvSpPr>
            <p:cNvPr id="31" name="椭圆 30"/>
            <p:cNvSpPr/>
            <p:nvPr/>
          </p:nvSpPr>
          <p:spPr>
            <a:xfrm>
              <a:off x="3832951" y="1054702"/>
              <a:ext cx="1440000" cy="1440000"/>
            </a:xfrm>
            <a:prstGeom prst="ellipse">
              <a:avLst/>
            </a:prstGeom>
            <a:grpFill/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endParaRPr lang="zh-CN" altLang="en-US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8" name="TextBox 21"/>
            <p:cNvSpPr txBox="1"/>
            <p:nvPr/>
          </p:nvSpPr>
          <p:spPr>
            <a:xfrm>
              <a:off x="4204138" y="1420759"/>
              <a:ext cx="697627" cy="70788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algn="ctr">
                <a:defRPr sz="1400">
                  <a:solidFill>
                    <a:schemeClr val="lt1"/>
                  </a:solidFill>
                  <a:latin typeface="Impact" panose="020B080603090205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665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a typeface="微软雅黑" panose="020B0503020204020204" pitchFamily="34" charset="-122"/>
                </a:rPr>
                <a:t>关键技术</a:t>
              </a:r>
              <a:endParaRPr lang="zh-CN" altLang="en-US" sz="2665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Subtitle 2"/>
          <p:cNvSpPr txBox="1"/>
          <p:nvPr/>
        </p:nvSpPr>
        <p:spPr>
          <a:xfrm>
            <a:off x="3350895" y="267970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核心技术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407885" y="3335930"/>
            <a:ext cx="7804843" cy="941353"/>
          </a:xfrm>
          <a:prstGeom prst="rect">
            <a:avLst/>
          </a:prstGeom>
          <a:noFill/>
          <a:ln>
            <a:solidFill>
              <a:srgbClr val="F4B18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object 64"/>
          <p:cNvSpPr/>
          <p:nvPr>
            <p:custDataLst>
              <p:tags r:id="rId2"/>
            </p:custDataLst>
          </p:nvPr>
        </p:nvSpPr>
        <p:spPr>
          <a:xfrm>
            <a:off x="1060628" y="1339820"/>
            <a:ext cx="1193996" cy="325272"/>
          </a:xfrm>
          <a:custGeom>
            <a:avLst/>
            <a:gdLst/>
            <a:ahLst/>
            <a:cxnLst/>
            <a:rect l="l" t="t" r="r" b="b"/>
            <a:pathLst>
              <a:path w="922020" h="391794">
                <a:moveTo>
                  <a:pt x="858012" y="391668"/>
                </a:moveTo>
                <a:lnTo>
                  <a:pt x="65531" y="391668"/>
                </a:lnTo>
                <a:lnTo>
                  <a:pt x="39979" y="386913"/>
                </a:lnTo>
                <a:lnTo>
                  <a:pt x="19154" y="373179"/>
                </a:lnTo>
                <a:lnTo>
                  <a:pt x="5135" y="352688"/>
                </a:lnTo>
                <a:lnTo>
                  <a:pt x="0" y="327660"/>
                </a:lnTo>
                <a:lnTo>
                  <a:pt x="0" y="65532"/>
                </a:lnTo>
                <a:lnTo>
                  <a:pt x="5135" y="40265"/>
                </a:lnTo>
                <a:lnTo>
                  <a:pt x="19154" y="19535"/>
                </a:lnTo>
                <a:lnTo>
                  <a:pt x="39979" y="5420"/>
                </a:lnTo>
                <a:lnTo>
                  <a:pt x="65531" y="0"/>
                </a:lnTo>
                <a:lnTo>
                  <a:pt x="858012" y="0"/>
                </a:lnTo>
                <a:lnTo>
                  <a:pt x="883040" y="5420"/>
                </a:lnTo>
                <a:lnTo>
                  <a:pt x="903531" y="19535"/>
                </a:lnTo>
                <a:lnTo>
                  <a:pt x="917265" y="40265"/>
                </a:lnTo>
                <a:lnTo>
                  <a:pt x="922019" y="65532"/>
                </a:lnTo>
                <a:lnTo>
                  <a:pt x="922019" y="327660"/>
                </a:lnTo>
                <a:lnTo>
                  <a:pt x="917265" y="352688"/>
                </a:lnTo>
                <a:lnTo>
                  <a:pt x="903531" y="373179"/>
                </a:lnTo>
                <a:lnTo>
                  <a:pt x="883040" y="386913"/>
                </a:lnTo>
                <a:lnTo>
                  <a:pt x="858012" y="391668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txBody>
          <a:bodyPr wrap="square" lIns="0" tIns="0" rIns="0" bIns="0" rtlCol="0" anchor="ctr"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车辆运营系统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9" name="object 78"/>
          <p:cNvSpPr txBox="1"/>
          <p:nvPr>
            <p:custDataLst>
              <p:tags r:id="rId3"/>
            </p:custDataLst>
          </p:nvPr>
        </p:nvSpPr>
        <p:spPr>
          <a:xfrm>
            <a:off x="1302841" y="3387781"/>
            <a:ext cx="920115" cy="19813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地图引擎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0" name="object 78"/>
          <p:cNvSpPr txBox="1"/>
          <p:nvPr>
            <p:custDataLst>
              <p:tags r:id="rId4"/>
            </p:custDataLst>
          </p:nvPr>
        </p:nvSpPr>
        <p:spPr>
          <a:xfrm>
            <a:off x="3164851" y="3387781"/>
            <a:ext cx="920115" cy="19813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报警引擎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1" name="object 78"/>
          <p:cNvSpPr txBox="1"/>
          <p:nvPr>
            <p:custDataLst>
              <p:tags r:id="rId5"/>
            </p:custDataLst>
          </p:nvPr>
        </p:nvSpPr>
        <p:spPr>
          <a:xfrm>
            <a:off x="5085224" y="3387781"/>
            <a:ext cx="920115" cy="19813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报表引擎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2" name="object 78"/>
          <p:cNvSpPr txBox="1"/>
          <p:nvPr>
            <p:custDataLst>
              <p:tags r:id="rId6"/>
            </p:custDataLst>
          </p:nvPr>
        </p:nvSpPr>
        <p:spPr>
          <a:xfrm>
            <a:off x="6987236" y="3387781"/>
            <a:ext cx="920115" cy="19813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基础服务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3" name="object 78"/>
          <p:cNvSpPr txBox="1"/>
          <p:nvPr>
            <p:custDataLst>
              <p:tags r:id="rId7"/>
            </p:custDataLst>
          </p:nvPr>
        </p:nvSpPr>
        <p:spPr>
          <a:xfrm>
            <a:off x="1658344" y="2277123"/>
            <a:ext cx="945988" cy="19813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主动安全应用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4" name="object 78"/>
          <p:cNvSpPr txBox="1"/>
          <p:nvPr>
            <p:custDataLst>
              <p:tags r:id="rId8"/>
            </p:custDataLst>
          </p:nvPr>
        </p:nvSpPr>
        <p:spPr>
          <a:xfrm>
            <a:off x="6811437" y="2258948"/>
            <a:ext cx="920115" cy="19813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其他应用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6" name="object 69"/>
          <p:cNvSpPr/>
          <p:nvPr>
            <p:custDataLst>
              <p:tags r:id="rId9"/>
            </p:custDataLst>
          </p:nvPr>
        </p:nvSpPr>
        <p:spPr>
          <a:xfrm>
            <a:off x="6878816" y="1346680"/>
            <a:ext cx="1136953" cy="323365"/>
          </a:xfrm>
          <a:custGeom>
            <a:avLst/>
            <a:gdLst/>
            <a:ahLst/>
            <a:cxnLst/>
            <a:rect l="l" t="t" r="r" b="b"/>
            <a:pathLst>
              <a:path w="923925" h="391794">
                <a:moveTo>
                  <a:pt x="858012" y="391668"/>
                </a:moveTo>
                <a:lnTo>
                  <a:pt x="65532" y="391668"/>
                </a:lnTo>
                <a:lnTo>
                  <a:pt x="40194" y="386913"/>
                </a:lnTo>
                <a:lnTo>
                  <a:pt x="19440" y="373179"/>
                </a:lnTo>
                <a:lnTo>
                  <a:pt x="5349" y="352688"/>
                </a:lnTo>
                <a:lnTo>
                  <a:pt x="0" y="327660"/>
                </a:lnTo>
                <a:lnTo>
                  <a:pt x="0" y="65532"/>
                </a:lnTo>
                <a:lnTo>
                  <a:pt x="5349" y="40265"/>
                </a:lnTo>
                <a:lnTo>
                  <a:pt x="19440" y="19535"/>
                </a:lnTo>
                <a:lnTo>
                  <a:pt x="40194" y="5420"/>
                </a:lnTo>
                <a:lnTo>
                  <a:pt x="65532" y="0"/>
                </a:lnTo>
                <a:lnTo>
                  <a:pt x="858012" y="0"/>
                </a:lnTo>
                <a:lnTo>
                  <a:pt x="883278" y="5420"/>
                </a:lnTo>
                <a:lnTo>
                  <a:pt x="904008" y="19535"/>
                </a:lnTo>
                <a:lnTo>
                  <a:pt x="918123" y="40265"/>
                </a:lnTo>
                <a:lnTo>
                  <a:pt x="923544" y="65532"/>
                </a:lnTo>
                <a:lnTo>
                  <a:pt x="923544" y="327660"/>
                </a:lnTo>
                <a:lnTo>
                  <a:pt x="918123" y="352688"/>
                </a:lnTo>
                <a:lnTo>
                  <a:pt x="904008" y="373179"/>
                </a:lnTo>
                <a:lnTo>
                  <a:pt x="883278" y="386913"/>
                </a:lnTo>
                <a:lnTo>
                  <a:pt x="858012" y="391668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 lIns="0" tIns="0" rIns="0" bIns="0" rtlCol="0" anchor="ctr"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数据共享中心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7" name="object 46"/>
          <p:cNvSpPr txBox="1"/>
          <p:nvPr>
            <p:custDataLst>
              <p:tags r:id="rId10"/>
            </p:custDataLst>
          </p:nvPr>
        </p:nvSpPr>
        <p:spPr>
          <a:xfrm>
            <a:off x="2083259" y="1786429"/>
            <a:ext cx="1282068" cy="185948"/>
          </a:xfrm>
          <a:prstGeom prst="rect">
            <a:avLst/>
          </a:prstGeom>
          <a:noFill/>
        </p:spPr>
        <p:txBody>
          <a:bodyPr vert="horz" wrap="square" lIns="0" tIns="1270" rIns="0" bIns="0" rtlCol="0">
            <a:spAutoFit/>
          </a:bodyPr>
          <a:p>
            <a:pPr marL="99695">
              <a:lnSpc>
                <a:spcPct val="100000"/>
              </a:lnSpc>
              <a:spcBef>
                <a:spcPts val="10"/>
              </a:spcBef>
            </a:pP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OpenAPI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8" name="object 46"/>
          <p:cNvSpPr txBox="1"/>
          <p:nvPr>
            <p:custDataLst>
              <p:tags r:id="rId11"/>
            </p:custDataLst>
          </p:nvPr>
        </p:nvSpPr>
        <p:spPr>
          <a:xfrm>
            <a:off x="3751795" y="1786429"/>
            <a:ext cx="1155998" cy="185948"/>
          </a:xfrm>
          <a:prstGeom prst="rect">
            <a:avLst/>
          </a:prstGeom>
          <a:noFill/>
        </p:spPr>
        <p:txBody>
          <a:bodyPr vert="horz" wrap="square" lIns="0" tIns="1270" rIns="0" bIns="0" rtlCol="0">
            <a:spAutoFit/>
          </a:bodyPr>
          <a:p>
            <a:pPr marL="99695">
              <a:lnSpc>
                <a:spcPct val="100000"/>
              </a:lnSpc>
              <a:spcBef>
                <a:spcPts val="10"/>
              </a:spcBef>
            </a:pP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OpenAPI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9" name="object 46"/>
          <p:cNvSpPr txBox="1"/>
          <p:nvPr>
            <p:custDataLst>
              <p:tags r:id="rId12"/>
            </p:custDataLst>
          </p:nvPr>
        </p:nvSpPr>
        <p:spPr>
          <a:xfrm>
            <a:off x="5435155" y="1786429"/>
            <a:ext cx="1121125" cy="185948"/>
          </a:xfrm>
          <a:prstGeom prst="rect">
            <a:avLst/>
          </a:prstGeom>
          <a:noFill/>
        </p:spPr>
        <p:txBody>
          <a:bodyPr vert="horz" wrap="square" lIns="0" tIns="1270" rIns="0" bIns="0" rtlCol="0">
            <a:spAutoFit/>
          </a:bodyPr>
          <a:p>
            <a:pPr marL="99695">
              <a:lnSpc>
                <a:spcPct val="100000"/>
              </a:lnSpc>
              <a:spcBef>
                <a:spcPts val="10"/>
              </a:spcBef>
            </a:pP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OpenAPI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60" name="object 46"/>
          <p:cNvSpPr txBox="1"/>
          <p:nvPr>
            <p:custDataLst>
              <p:tags r:id="rId13"/>
            </p:custDataLst>
          </p:nvPr>
        </p:nvSpPr>
        <p:spPr>
          <a:xfrm>
            <a:off x="7079384" y="1786429"/>
            <a:ext cx="1141491" cy="185948"/>
          </a:xfrm>
          <a:prstGeom prst="rect">
            <a:avLst/>
          </a:prstGeom>
          <a:noFill/>
        </p:spPr>
        <p:txBody>
          <a:bodyPr vert="horz" wrap="square" lIns="0" tIns="1270" rIns="0" bIns="0" rtlCol="0">
            <a:spAutoFit/>
          </a:bodyPr>
          <a:p>
            <a:pPr marL="99695">
              <a:lnSpc>
                <a:spcPct val="100000"/>
              </a:lnSpc>
              <a:spcBef>
                <a:spcPts val="10"/>
              </a:spcBef>
            </a:pP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OpenAPI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61" name="箭头: 右 60"/>
          <p:cNvSpPr/>
          <p:nvPr>
            <p:custDataLst>
              <p:tags r:id="rId14"/>
            </p:custDataLst>
          </p:nvPr>
        </p:nvSpPr>
        <p:spPr>
          <a:xfrm>
            <a:off x="8396588" y="5802952"/>
            <a:ext cx="366400" cy="29154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" name="箭头: 右 61"/>
          <p:cNvSpPr/>
          <p:nvPr>
            <p:custDataLst>
              <p:tags r:id="rId15"/>
            </p:custDataLst>
          </p:nvPr>
        </p:nvSpPr>
        <p:spPr>
          <a:xfrm>
            <a:off x="8396586" y="4723904"/>
            <a:ext cx="366400" cy="29154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3" name="箭头: 右 62"/>
          <p:cNvSpPr/>
          <p:nvPr>
            <p:custDataLst>
              <p:tags r:id="rId16"/>
            </p:custDataLst>
          </p:nvPr>
        </p:nvSpPr>
        <p:spPr>
          <a:xfrm>
            <a:off x="8396587" y="3707878"/>
            <a:ext cx="366400" cy="29154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4" name="箭头: 右 63"/>
          <p:cNvSpPr/>
          <p:nvPr>
            <p:custDataLst>
              <p:tags r:id="rId17"/>
            </p:custDataLst>
          </p:nvPr>
        </p:nvSpPr>
        <p:spPr>
          <a:xfrm>
            <a:off x="8420413" y="2593259"/>
            <a:ext cx="366400" cy="29154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5" name="箭头: 右 64"/>
          <p:cNvSpPr/>
          <p:nvPr>
            <p:custDataLst>
              <p:tags r:id="rId18"/>
            </p:custDataLst>
          </p:nvPr>
        </p:nvSpPr>
        <p:spPr>
          <a:xfrm>
            <a:off x="8396586" y="1346220"/>
            <a:ext cx="366400" cy="29154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/>
          <p:nvPr>
            <p:custDataLst>
              <p:tags r:id="rId19"/>
            </p:custDataLst>
          </p:nvPr>
        </p:nvSpPr>
        <p:spPr>
          <a:xfrm>
            <a:off x="399388" y="815234"/>
            <a:ext cx="7817187" cy="1176571"/>
          </a:xfrm>
          <a:prstGeom prst="rect">
            <a:avLst/>
          </a:prstGeom>
          <a:noFill/>
          <a:ln>
            <a:solidFill>
              <a:srgbClr val="F4B18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7" name="矩形 66"/>
          <p:cNvSpPr/>
          <p:nvPr>
            <p:custDataLst>
              <p:tags r:id="rId20"/>
            </p:custDataLst>
          </p:nvPr>
        </p:nvSpPr>
        <p:spPr>
          <a:xfrm>
            <a:off x="405288" y="4507794"/>
            <a:ext cx="7804843" cy="726706"/>
          </a:xfrm>
          <a:prstGeom prst="rect">
            <a:avLst/>
          </a:prstGeom>
          <a:noFill/>
          <a:ln>
            <a:solidFill>
              <a:srgbClr val="F4B18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8" name="矩形 67"/>
          <p:cNvSpPr/>
          <p:nvPr>
            <p:custDataLst>
              <p:tags r:id="rId21"/>
            </p:custDataLst>
          </p:nvPr>
        </p:nvSpPr>
        <p:spPr>
          <a:xfrm>
            <a:off x="404586" y="5447174"/>
            <a:ext cx="7817187" cy="980960"/>
          </a:xfrm>
          <a:prstGeom prst="rect">
            <a:avLst/>
          </a:prstGeom>
          <a:noFill/>
          <a:ln>
            <a:solidFill>
              <a:srgbClr val="F4B18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9" name="矩形 68"/>
          <p:cNvSpPr/>
          <p:nvPr>
            <p:custDataLst>
              <p:tags r:id="rId22"/>
            </p:custDataLst>
          </p:nvPr>
        </p:nvSpPr>
        <p:spPr>
          <a:xfrm>
            <a:off x="8842220" y="865274"/>
            <a:ext cx="2793910" cy="9813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接收数据后，通过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API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接口传输到企业和政府内部管理系统，为车企管理和政府监管提供数据支撑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0" name="矩形 69"/>
          <p:cNvSpPr/>
          <p:nvPr>
            <p:custDataLst>
              <p:tags r:id="rId23"/>
            </p:custDataLst>
          </p:nvPr>
        </p:nvSpPr>
        <p:spPr>
          <a:xfrm>
            <a:off x="8823760" y="2109577"/>
            <a:ext cx="2793910" cy="10848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基于基础平台功能形成主动安全、尾气排放、出租车管理等行业的应用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开发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API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接口，提供上层业务拓展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>
            <p:custDataLst>
              <p:tags r:id="rId24"/>
            </p:custDataLst>
          </p:nvPr>
        </p:nvSpPr>
        <p:spPr>
          <a:xfrm>
            <a:off x="8888897" y="3542657"/>
            <a:ext cx="2793910" cy="5856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车联网平台的基础功能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2" name="矩形 71"/>
          <p:cNvSpPr/>
          <p:nvPr>
            <p:custDataLst>
              <p:tags r:id="rId25"/>
            </p:custDataLst>
          </p:nvPr>
        </p:nvSpPr>
        <p:spPr>
          <a:xfrm>
            <a:off x="8888897" y="4414334"/>
            <a:ext cx="2793910" cy="9020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各种设备国标、部标协议的接入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采用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808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扩展协议接入外接设备</a:t>
            </a:r>
            <a:endParaRPr lang="en-US" altLang="zh-CN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定制化接入私有协议设备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矩形 72"/>
          <p:cNvSpPr/>
          <p:nvPr>
            <p:custDataLst>
              <p:tags r:id="rId26"/>
            </p:custDataLst>
          </p:nvPr>
        </p:nvSpPr>
        <p:spPr>
          <a:xfrm>
            <a:off x="8901440" y="5655917"/>
            <a:ext cx="2793910" cy="5856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多样化的终端实现伴随式数据采集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4" name="矩形 73"/>
          <p:cNvSpPr/>
          <p:nvPr>
            <p:custDataLst>
              <p:tags r:id="rId27"/>
            </p:custDataLst>
          </p:nvPr>
        </p:nvSpPr>
        <p:spPr>
          <a:xfrm>
            <a:off x="875547" y="3671391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地图监控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>
            <p:custDataLst>
              <p:tags r:id="rId28"/>
            </p:custDataLst>
          </p:nvPr>
        </p:nvSpPr>
        <p:spPr>
          <a:xfrm>
            <a:off x="875547" y="3987205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在线查车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6" name="矩形 75"/>
          <p:cNvSpPr/>
          <p:nvPr>
            <p:custDataLst>
              <p:tags r:id="rId29"/>
            </p:custDataLst>
          </p:nvPr>
        </p:nvSpPr>
        <p:spPr>
          <a:xfrm>
            <a:off x="1747912" y="3671391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车辆轨迹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>
            <p:custDataLst>
              <p:tags r:id="rId30"/>
            </p:custDataLst>
          </p:nvPr>
        </p:nvSpPr>
        <p:spPr>
          <a:xfrm>
            <a:off x="1747912" y="3987205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电子围栏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>
            <p:custDataLst>
              <p:tags r:id="rId31"/>
            </p:custDataLst>
          </p:nvPr>
        </p:nvSpPr>
        <p:spPr>
          <a:xfrm>
            <a:off x="2730848" y="3670317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规则管理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>
            <p:custDataLst>
              <p:tags r:id="rId32"/>
            </p:custDataLst>
          </p:nvPr>
        </p:nvSpPr>
        <p:spPr>
          <a:xfrm>
            <a:off x="3603213" y="3670317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报警查询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0" name="矩形 79"/>
          <p:cNvSpPr/>
          <p:nvPr>
            <p:custDataLst>
              <p:tags r:id="rId33"/>
            </p:custDataLst>
          </p:nvPr>
        </p:nvSpPr>
        <p:spPr>
          <a:xfrm>
            <a:off x="2724680" y="3981650"/>
            <a:ext cx="813558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报警处理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" name="矩形 80"/>
          <p:cNvSpPr/>
          <p:nvPr>
            <p:custDataLst>
              <p:tags r:id="rId34"/>
            </p:custDataLst>
          </p:nvPr>
        </p:nvSpPr>
        <p:spPr>
          <a:xfrm>
            <a:off x="4577710" y="3670317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车辆报表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2" name="矩形 81"/>
          <p:cNvSpPr/>
          <p:nvPr>
            <p:custDataLst>
              <p:tags r:id="rId35"/>
            </p:custDataLst>
          </p:nvPr>
        </p:nvSpPr>
        <p:spPr>
          <a:xfrm>
            <a:off x="5450075" y="3670317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车企报表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3" name="矩形 82"/>
          <p:cNvSpPr/>
          <p:nvPr>
            <p:custDataLst>
              <p:tags r:id="rId36"/>
            </p:custDataLst>
          </p:nvPr>
        </p:nvSpPr>
        <p:spPr>
          <a:xfrm>
            <a:off x="4571542" y="3981650"/>
            <a:ext cx="813558" cy="221551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传感器报表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4" name="矩形 83"/>
          <p:cNvSpPr/>
          <p:nvPr>
            <p:custDataLst>
              <p:tags r:id="rId37"/>
            </p:custDataLst>
          </p:nvPr>
        </p:nvSpPr>
        <p:spPr>
          <a:xfrm>
            <a:off x="6471632" y="3669621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设备管理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5" name="矩形 84"/>
          <p:cNvSpPr/>
          <p:nvPr>
            <p:custDataLst>
              <p:tags r:id="rId38"/>
            </p:custDataLst>
          </p:nvPr>
        </p:nvSpPr>
        <p:spPr>
          <a:xfrm>
            <a:off x="7343997" y="3669621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车辆管理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6" name="矩形 85"/>
          <p:cNvSpPr/>
          <p:nvPr>
            <p:custDataLst>
              <p:tags r:id="rId39"/>
            </p:custDataLst>
          </p:nvPr>
        </p:nvSpPr>
        <p:spPr>
          <a:xfrm>
            <a:off x="6469036" y="3986467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系统管理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7" name="矩形 86"/>
          <p:cNvSpPr/>
          <p:nvPr>
            <p:custDataLst>
              <p:tags r:id="rId40"/>
            </p:custDataLst>
          </p:nvPr>
        </p:nvSpPr>
        <p:spPr>
          <a:xfrm>
            <a:off x="7341401" y="3986467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参数设置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8" name="圆角矩形 39"/>
          <p:cNvSpPr/>
          <p:nvPr>
            <p:custDataLst>
              <p:tags r:id="rId41"/>
            </p:custDataLst>
          </p:nvPr>
        </p:nvSpPr>
        <p:spPr>
          <a:xfrm>
            <a:off x="775646" y="4640453"/>
            <a:ext cx="628083" cy="525606"/>
          </a:xfrm>
          <a:prstGeom prst="roundRect">
            <a:avLst/>
          </a:prstGeom>
          <a:noFill/>
          <a:ln>
            <a:noFill/>
          </a:ln>
        </p:spPr>
        <p:txBody>
          <a:bodyPr vert="horz" wrap="square" numCol="1" spcCol="0" rtlCol="0" fromWordArt="0" anchor="ctr" anchorCtr="0" forceAA="0" compatLnSpc="0">
            <a:noAutofit/>
          </a:bodyPr>
          <a:p>
            <a:pPr lvl="0" algn="ctr">
              <a:defRPr/>
            </a:pPr>
            <a:r>
              <a:rPr lang="zh-CN" altLang="en-US" sz="12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协议引擎</a:t>
            </a:r>
            <a:endParaRPr lang="zh-CN" altLang="en-US" sz="12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0" name="圆角矩形 39"/>
          <p:cNvSpPr/>
          <p:nvPr>
            <p:custDataLst>
              <p:tags r:id="rId42"/>
            </p:custDataLst>
          </p:nvPr>
        </p:nvSpPr>
        <p:spPr>
          <a:xfrm>
            <a:off x="890299" y="6172791"/>
            <a:ext cx="1503600" cy="190193"/>
          </a:xfrm>
          <a:prstGeom prst="roundRect">
            <a:avLst/>
          </a:prstGeom>
          <a:noFill/>
          <a:ln>
            <a:noFill/>
          </a:ln>
        </p:spPr>
        <p:txBody>
          <a:bodyPr vert="horz" wrap="square" numCol="1" spcCol="0" rtlCol="0" fromWordArt="0" anchor="ctr" anchorCtr="0" forceAA="0" compatLnSpc="0">
            <a:noAutofit/>
          </a:bodyPr>
          <a:p>
            <a:pPr lvl="0" algn="ctr">
              <a:defRPr/>
            </a:pPr>
            <a:r>
              <a:rPr lang="zh-CN" altLang="en-US" sz="1200" kern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车载视频监控终端</a:t>
            </a: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1" name="圆角矩形 39"/>
          <p:cNvSpPr/>
          <p:nvPr>
            <p:custDataLst>
              <p:tags r:id="rId43"/>
            </p:custDataLst>
          </p:nvPr>
        </p:nvSpPr>
        <p:spPr>
          <a:xfrm>
            <a:off x="3955023" y="6182276"/>
            <a:ext cx="824386" cy="217441"/>
          </a:xfrm>
          <a:prstGeom prst="roundRect">
            <a:avLst/>
          </a:prstGeom>
          <a:noFill/>
          <a:ln>
            <a:noFill/>
          </a:ln>
        </p:spPr>
        <p:txBody>
          <a:bodyPr vert="horz" wrap="square" numCol="1" spcCol="0" rtlCol="0" fromWordArt="0" anchor="ctr" anchorCtr="0" forceAA="0" compatLnSpc="0">
            <a:noAutofit/>
          </a:bodyPr>
          <a:p>
            <a:pPr lvl="0" algn="ctr">
              <a:defRPr/>
            </a:pPr>
            <a:r>
              <a:rPr lang="en-US" altLang="zh-CN" sz="1200" kern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TBOX</a:t>
            </a: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2" name="圆角矩形 39"/>
          <p:cNvSpPr/>
          <p:nvPr>
            <p:custDataLst>
              <p:tags r:id="rId44"/>
            </p:custDataLst>
          </p:nvPr>
        </p:nvSpPr>
        <p:spPr>
          <a:xfrm>
            <a:off x="2573310" y="6197911"/>
            <a:ext cx="824386" cy="217441"/>
          </a:xfrm>
          <a:prstGeom prst="roundRect">
            <a:avLst/>
          </a:prstGeom>
          <a:noFill/>
          <a:ln>
            <a:noFill/>
          </a:ln>
        </p:spPr>
        <p:txBody>
          <a:bodyPr vert="horz" wrap="square" numCol="1" spcCol="0" rtlCol="0" fromWordArt="0" anchor="ctr" anchorCtr="0" forceAA="0" compatLnSpc="0">
            <a:noAutofit/>
          </a:bodyPr>
          <a:p>
            <a:pPr lvl="0" algn="ctr">
              <a:defRPr/>
            </a:pPr>
            <a:r>
              <a:rPr lang="en-US" altLang="zh-CN" sz="1200" kern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OBD</a:t>
            </a: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3" name="圆角矩形 39"/>
          <p:cNvSpPr/>
          <p:nvPr>
            <p:custDataLst>
              <p:tags r:id="rId45"/>
            </p:custDataLst>
          </p:nvPr>
        </p:nvSpPr>
        <p:spPr>
          <a:xfrm>
            <a:off x="5346430" y="6197911"/>
            <a:ext cx="1042880" cy="217441"/>
          </a:xfrm>
          <a:prstGeom prst="roundRect">
            <a:avLst/>
          </a:prstGeom>
          <a:noFill/>
          <a:ln>
            <a:noFill/>
          </a:ln>
        </p:spPr>
        <p:txBody>
          <a:bodyPr vert="horz" wrap="square" numCol="1" spcCol="0" rtlCol="0" fromWordArt="0" anchor="ctr" anchorCtr="0" forceAA="0" compatLnSpc="0">
            <a:noAutofit/>
          </a:bodyPr>
          <a:p>
            <a:pPr lvl="0" algn="ctr">
              <a:defRPr/>
            </a:pPr>
            <a:r>
              <a:rPr lang="zh-CN" altLang="en-US" sz="1200" kern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出租车终端</a:t>
            </a: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4" name="圆角矩形 39"/>
          <p:cNvSpPr/>
          <p:nvPr>
            <p:custDataLst>
              <p:tags r:id="rId46"/>
            </p:custDataLst>
          </p:nvPr>
        </p:nvSpPr>
        <p:spPr>
          <a:xfrm>
            <a:off x="6843220" y="6182275"/>
            <a:ext cx="983472" cy="217441"/>
          </a:xfrm>
          <a:prstGeom prst="roundRect">
            <a:avLst/>
          </a:prstGeom>
          <a:noFill/>
          <a:ln>
            <a:noFill/>
          </a:ln>
        </p:spPr>
        <p:txBody>
          <a:bodyPr vert="horz" wrap="square" numCol="1" spcCol="0" rtlCol="0" fromWordArt="0" anchor="ctr" anchorCtr="0" forceAA="0" compatLnSpc="0">
            <a:noAutofit/>
          </a:bodyPr>
          <a:p>
            <a:pPr lvl="0" algn="ctr">
              <a:defRPr/>
            </a:pPr>
            <a:r>
              <a:rPr lang="zh-CN" altLang="en-US" sz="1200" kern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网约车终端</a:t>
            </a: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6" name="矩形 95"/>
          <p:cNvSpPr/>
          <p:nvPr>
            <p:custDataLst>
              <p:tags r:id="rId47"/>
            </p:custDataLst>
          </p:nvPr>
        </p:nvSpPr>
        <p:spPr>
          <a:xfrm>
            <a:off x="401984" y="3336691"/>
            <a:ext cx="348647" cy="9590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noAutofit/>
          </a:bodyPr>
          <a:p>
            <a: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</a:pPr>
            <a:r>
              <a:rPr lang="zh-CN" altLang="en-US" sz="1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基础功能</a:t>
            </a:r>
            <a:endParaRPr lang="zh-CN" altLang="en-US" sz="1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7" name="矩形 96"/>
          <p:cNvSpPr/>
          <p:nvPr>
            <p:custDataLst>
              <p:tags r:id="rId48"/>
            </p:custDataLst>
          </p:nvPr>
        </p:nvSpPr>
        <p:spPr>
          <a:xfrm>
            <a:off x="404586" y="2209246"/>
            <a:ext cx="340943" cy="9597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noAutofit/>
          </a:bodyPr>
          <a:p>
            <a: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</a:pPr>
            <a:r>
              <a:rPr lang="zh-CN" altLang="en-US" sz="1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行业功能</a:t>
            </a:r>
            <a:endParaRPr lang="zh-CN" altLang="en-US" sz="1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2" name="矩形 101"/>
          <p:cNvSpPr/>
          <p:nvPr>
            <p:custDataLst>
              <p:tags r:id="rId49"/>
            </p:custDataLst>
          </p:nvPr>
        </p:nvSpPr>
        <p:spPr>
          <a:xfrm>
            <a:off x="399388" y="4512296"/>
            <a:ext cx="335238" cy="72540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noAutofit/>
          </a:bodyPr>
          <a:p>
            <a: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</a:pPr>
            <a:r>
              <a:rPr lang="zh-CN" altLang="en-US" sz="1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接入层</a:t>
            </a:r>
            <a:endParaRPr lang="zh-CN" altLang="en-US" sz="1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3" name="矩形 102"/>
          <p:cNvSpPr/>
          <p:nvPr>
            <p:custDataLst>
              <p:tags r:id="rId50"/>
            </p:custDataLst>
          </p:nvPr>
        </p:nvSpPr>
        <p:spPr>
          <a:xfrm>
            <a:off x="411029" y="5447174"/>
            <a:ext cx="335238" cy="9809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noAutofit/>
          </a:bodyPr>
          <a:p>
            <a: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</a:pPr>
            <a:r>
              <a:rPr lang="zh-CN" altLang="en-US" sz="1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智能终端</a:t>
            </a:r>
            <a:endParaRPr lang="zh-CN" altLang="en-US" sz="1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4" name="矩形 113"/>
          <p:cNvSpPr/>
          <p:nvPr>
            <p:custDataLst>
              <p:tags r:id="rId51"/>
            </p:custDataLst>
          </p:nvPr>
        </p:nvSpPr>
        <p:spPr>
          <a:xfrm>
            <a:off x="401598" y="815234"/>
            <a:ext cx="335238" cy="118762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noAutofit/>
          </a:bodyPr>
          <a:p>
            <a: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</a:pPr>
            <a:r>
              <a:rPr lang="zh-CN" altLang="en-US" sz="1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外部应用</a:t>
            </a:r>
            <a:endParaRPr lang="zh-CN" altLang="en-US" sz="1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5" name="矩形 114"/>
          <p:cNvSpPr/>
          <p:nvPr>
            <p:custDataLst>
              <p:tags r:id="rId52"/>
            </p:custDataLst>
          </p:nvPr>
        </p:nvSpPr>
        <p:spPr>
          <a:xfrm>
            <a:off x="407885" y="2205145"/>
            <a:ext cx="7813887" cy="962222"/>
          </a:xfrm>
          <a:prstGeom prst="rect">
            <a:avLst/>
          </a:prstGeom>
          <a:noFill/>
          <a:ln>
            <a:solidFill>
              <a:srgbClr val="F4B18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6" name="箭头: 上 21"/>
          <p:cNvSpPr/>
          <p:nvPr>
            <p:custDataLst>
              <p:tags r:id="rId53"/>
            </p:custDataLst>
          </p:nvPr>
        </p:nvSpPr>
        <p:spPr>
          <a:xfrm>
            <a:off x="6761208" y="1747950"/>
            <a:ext cx="386459" cy="309841"/>
          </a:xfrm>
          <a:prstGeom prst="upArrow">
            <a:avLst>
              <a:gd name="adj1" fmla="val 41237"/>
              <a:gd name="adj2" fmla="val 50000"/>
            </a:avLst>
          </a:prstGeom>
          <a:gradFill>
            <a:gsLst>
              <a:gs pos="63000">
                <a:srgbClr val="FDF7F7"/>
              </a:gs>
              <a:gs pos="100000">
                <a:srgbClr val="FFFFFF"/>
              </a:gs>
              <a:gs pos="0">
                <a:srgbClr val="F5D5D5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kumimoji="1"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7" name="箭头: 上 21"/>
          <p:cNvSpPr/>
          <p:nvPr>
            <p:custDataLst>
              <p:tags r:id="rId54"/>
            </p:custDataLst>
          </p:nvPr>
        </p:nvSpPr>
        <p:spPr>
          <a:xfrm>
            <a:off x="5093160" y="1747950"/>
            <a:ext cx="386459" cy="309841"/>
          </a:xfrm>
          <a:prstGeom prst="upArrow">
            <a:avLst>
              <a:gd name="adj1" fmla="val 41237"/>
              <a:gd name="adj2" fmla="val 50000"/>
            </a:avLst>
          </a:prstGeom>
          <a:gradFill>
            <a:gsLst>
              <a:gs pos="63000">
                <a:srgbClr val="FDF7F7"/>
              </a:gs>
              <a:gs pos="100000">
                <a:srgbClr val="FFFFFF"/>
              </a:gs>
              <a:gs pos="0">
                <a:srgbClr val="F5D5D5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kumimoji="1"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8" name="箭头: 上 21"/>
          <p:cNvSpPr/>
          <p:nvPr>
            <p:custDataLst>
              <p:tags r:id="rId55"/>
            </p:custDataLst>
          </p:nvPr>
        </p:nvSpPr>
        <p:spPr>
          <a:xfrm>
            <a:off x="3425111" y="1747950"/>
            <a:ext cx="386459" cy="309841"/>
          </a:xfrm>
          <a:prstGeom prst="upArrow">
            <a:avLst>
              <a:gd name="adj1" fmla="val 41237"/>
              <a:gd name="adj2" fmla="val 50000"/>
            </a:avLst>
          </a:prstGeom>
          <a:gradFill>
            <a:gsLst>
              <a:gs pos="63000">
                <a:srgbClr val="FDF7F7"/>
              </a:gs>
              <a:gs pos="100000">
                <a:srgbClr val="FFFFFF"/>
              </a:gs>
              <a:gs pos="0">
                <a:srgbClr val="F5D5D5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kumimoji="1"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9" name="箭头: 上 21"/>
          <p:cNvSpPr/>
          <p:nvPr>
            <p:custDataLst>
              <p:tags r:id="rId56"/>
            </p:custDataLst>
          </p:nvPr>
        </p:nvSpPr>
        <p:spPr>
          <a:xfrm>
            <a:off x="1757062" y="1747950"/>
            <a:ext cx="386459" cy="309841"/>
          </a:xfrm>
          <a:prstGeom prst="upArrow">
            <a:avLst>
              <a:gd name="adj1" fmla="val 41237"/>
              <a:gd name="adj2" fmla="val 50000"/>
            </a:avLst>
          </a:prstGeom>
          <a:gradFill>
            <a:gsLst>
              <a:gs pos="63000">
                <a:srgbClr val="FDF7F7"/>
              </a:gs>
              <a:gs pos="100000">
                <a:srgbClr val="FFFFFF"/>
              </a:gs>
              <a:gs pos="0">
                <a:srgbClr val="F5D5D5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kumimoji="1"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1" name="object 73"/>
          <p:cNvSpPr/>
          <p:nvPr>
            <p:custDataLst>
              <p:tags r:id="rId57"/>
            </p:custDataLst>
          </p:nvPr>
        </p:nvSpPr>
        <p:spPr>
          <a:xfrm>
            <a:off x="901208" y="883950"/>
            <a:ext cx="335654" cy="347659"/>
          </a:xfrm>
          <a:custGeom>
            <a:avLst/>
            <a:gdLst/>
            <a:ahLst/>
            <a:cxnLst/>
            <a:rect l="l" t="t" r="r" b="b"/>
            <a:pathLst>
              <a:path w="443864" h="459739">
                <a:moveTo>
                  <a:pt x="31661" y="443369"/>
                </a:moveTo>
                <a:lnTo>
                  <a:pt x="0" y="443369"/>
                </a:lnTo>
                <a:lnTo>
                  <a:pt x="5141" y="395677"/>
                </a:lnTo>
                <a:lnTo>
                  <a:pt x="19838" y="351564"/>
                </a:lnTo>
                <a:lnTo>
                  <a:pt x="42999" y="312121"/>
                </a:lnTo>
                <a:lnTo>
                  <a:pt x="73532" y="278439"/>
                </a:lnTo>
                <a:lnTo>
                  <a:pt x="110345" y="251611"/>
                </a:lnTo>
                <a:lnTo>
                  <a:pt x="152349" y="232727"/>
                </a:lnTo>
                <a:lnTo>
                  <a:pt x="122163" y="205134"/>
                </a:lnTo>
                <a:lnTo>
                  <a:pt x="102693" y="170280"/>
                </a:lnTo>
                <a:lnTo>
                  <a:pt x="95018" y="131098"/>
                </a:lnTo>
                <a:lnTo>
                  <a:pt x="100215" y="90525"/>
                </a:lnTo>
                <a:lnTo>
                  <a:pt x="118052" y="53722"/>
                </a:lnTo>
                <a:lnTo>
                  <a:pt x="145907" y="25122"/>
                </a:lnTo>
                <a:lnTo>
                  <a:pt x="181272" y="6591"/>
                </a:lnTo>
                <a:lnTo>
                  <a:pt x="221640" y="0"/>
                </a:lnTo>
                <a:lnTo>
                  <a:pt x="262001" y="6591"/>
                </a:lnTo>
                <a:lnTo>
                  <a:pt x="297362" y="25122"/>
                </a:lnTo>
                <a:lnTo>
                  <a:pt x="303730" y="31661"/>
                </a:lnTo>
                <a:lnTo>
                  <a:pt x="221627" y="31661"/>
                </a:lnTo>
                <a:lnTo>
                  <a:pt x="184642" y="39128"/>
                </a:lnTo>
                <a:lnTo>
                  <a:pt x="154439" y="59493"/>
                </a:lnTo>
                <a:lnTo>
                  <a:pt x="134079" y="89696"/>
                </a:lnTo>
                <a:lnTo>
                  <a:pt x="126618" y="126682"/>
                </a:lnTo>
                <a:lnTo>
                  <a:pt x="134086" y="163665"/>
                </a:lnTo>
                <a:lnTo>
                  <a:pt x="154451" y="193863"/>
                </a:lnTo>
                <a:lnTo>
                  <a:pt x="184654" y="214220"/>
                </a:lnTo>
                <a:lnTo>
                  <a:pt x="221640" y="221678"/>
                </a:lnTo>
                <a:lnTo>
                  <a:pt x="303008" y="221678"/>
                </a:lnTo>
                <a:lnTo>
                  <a:pt x="290918" y="232727"/>
                </a:lnTo>
                <a:lnTo>
                  <a:pt x="332932" y="251611"/>
                </a:lnTo>
                <a:lnTo>
                  <a:pt x="335322" y="253352"/>
                </a:lnTo>
                <a:lnTo>
                  <a:pt x="221640" y="253352"/>
                </a:lnTo>
                <a:lnTo>
                  <a:pt x="171134" y="260140"/>
                </a:lnTo>
                <a:lnTo>
                  <a:pt x="125752" y="279296"/>
                </a:lnTo>
                <a:lnTo>
                  <a:pt x="87302" y="309008"/>
                </a:lnTo>
                <a:lnTo>
                  <a:pt x="57597" y="347465"/>
                </a:lnTo>
                <a:lnTo>
                  <a:pt x="38447" y="392856"/>
                </a:lnTo>
                <a:lnTo>
                  <a:pt x="31661" y="443369"/>
                </a:lnTo>
                <a:close/>
              </a:path>
              <a:path w="443864" h="459739">
                <a:moveTo>
                  <a:pt x="303008" y="221678"/>
                </a:moveTo>
                <a:lnTo>
                  <a:pt x="221640" y="221678"/>
                </a:lnTo>
                <a:lnTo>
                  <a:pt x="258622" y="214205"/>
                </a:lnTo>
                <a:lnTo>
                  <a:pt x="288817" y="193843"/>
                </a:lnTo>
                <a:lnTo>
                  <a:pt x="309172" y="163646"/>
                </a:lnTo>
                <a:lnTo>
                  <a:pt x="316636" y="126669"/>
                </a:lnTo>
                <a:lnTo>
                  <a:pt x="309170" y="89684"/>
                </a:lnTo>
                <a:lnTo>
                  <a:pt x="288810" y="59482"/>
                </a:lnTo>
                <a:lnTo>
                  <a:pt x="258611" y="39121"/>
                </a:lnTo>
                <a:lnTo>
                  <a:pt x="221627" y="31661"/>
                </a:lnTo>
                <a:lnTo>
                  <a:pt x="303730" y="31661"/>
                </a:lnTo>
                <a:lnTo>
                  <a:pt x="325215" y="53722"/>
                </a:lnTo>
                <a:lnTo>
                  <a:pt x="343052" y="90525"/>
                </a:lnTo>
                <a:lnTo>
                  <a:pt x="348251" y="131098"/>
                </a:lnTo>
                <a:lnTo>
                  <a:pt x="340579" y="170280"/>
                </a:lnTo>
                <a:lnTo>
                  <a:pt x="321110" y="205134"/>
                </a:lnTo>
                <a:lnTo>
                  <a:pt x="303008" y="221678"/>
                </a:lnTo>
                <a:close/>
              </a:path>
              <a:path w="443864" h="459739">
                <a:moveTo>
                  <a:pt x="443293" y="443369"/>
                </a:moveTo>
                <a:lnTo>
                  <a:pt x="411619" y="443369"/>
                </a:lnTo>
                <a:lnTo>
                  <a:pt x="404833" y="392856"/>
                </a:lnTo>
                <a:lnTo>
                  <a:pt x="385683" y="347465"/>
                </a:lnTo>
                <a:lnTo>
                  <a:pt x="355977" y="309008"/>
                </a:lnTo>
                <a:lnTo>
                  <a:pt x="317528" y="279296"/>
                </a:lnTo>
                <a:lnTo>
                  <a:pt x="272146" y="260140"/>
                </a:lnTo>
                <a:lnTo>
                  <a:pt x="221640" y="253352"/>
                </a:lnTo>
                <a:lnTo>
                  <a:pt x="335322" y="253352"/>
                </a:lnTo>
                <a:lnTo>
                  <a:pt x="369753" y="278439"/>
                </a:lnTo>
                <a:lnTo>
                  <a:pt x="400291" y="312121"/>
                </a:lnTo>
                <a:lnTo>
                  <a:pt x="423454" y="351564"/>
                </a:lnTo>
                <a:lnTo>
                  <a:pt x="438151" y="395677"/>
                </a:lnTo>
                <a:lnTo>
                  <a:pt x="443293" y="443369"/>
                </a:lnTo>
                <a:close/>
              </a:path>
              <a:path w="443864" h="459739">
                <a:moveTo>
                  <a:pt x="221653" y="459206"/>
                </a:moveTo>
                <a:lnTo>
                  <a:pt x="204212" y="454215"/>
                </a:lnTo>
                <a:lnTo>
                  <a:pt x="188998" y="439299"/>
                </a:lnTo>
                <a:lnTo>
                  <a:pt x="178236" y="414543"/>
                </a:lnTo>
                <a:lnTo>
                  <a:pt x="174155" y="380034"/>
                </a:lnTo>
                <a:lnTo>
                  <a:pt x="177886" y="340576"/>
                </a:lnTo>
                <a:lnTo>
                  <a:pt x="188064" y="304933"/>
                </a:lnTo>
                <a:lnTo>
                  <a:pt x="203162" y="279129"/>
                </a:lnTo>
                <a:lnTo>
                  <a:pt x="221653" y="269189"/>
                </a:lnTo>
                <a:lnTo>
                  <a:pt x="240151" y="279129"/>
                </a:lnTo>
                <a:lnTo>
                  <a:pt x="252863" y="300850"/>
                </a:lnTo>
                <a:lnTo>
                  <a:pt x="221653" y="300850"/>
                </a:lnTo>
                <a:lnTo>
                  <a:pt x="215494" y="308300"/>
                </a:lnTo>
                <a:lnTo>
                  <a:pt x="210464" y="327317"/>
                </a:lnTo>
                <a:lnTo>
                  <a:pt x="207072" y="352896"/>
                </a:lnTo>
                <a:lnTo>
                  <a:pt x="205828" y="380034"/>
                </a:lnTo>
                <a:lnTo>
                  <a:pt x="207188" y="402217"/>
                </a:lnTo>
                <a:lnTo>
                  <a:pt x="210773" y="416904"/>
                </a:lnTo>
                <a:lnTo>
                  <a:pt x="215842" y="425031"/>
                </a:lnTo>
                <a:lnTo>
                  <a:pt x="221653" y="427532"/>
                </a:lnTo>
                <a:lnTo>
                  <a:pt x="259434" y="427532"/>
                </a:lnTo>
                <a:lnTo>
                  <a:pt x="254319" y="439299"/>
                </a:lnTo>
                <a:lnTo>
                  <a:pt x="239101" y="454215"/>
                </a:lnTo>
                <a:lnTo>
                  <a:pt x="221653" y="459206"/>
                </a:lnTo>
                <a:close/>
              </a:path>
              <a:path w="443864" h="459739">
                <a:moveTo>
                  <a:pt x="259434" y="427532"/>
                </a:moveTo>
                <a:lnTo>
                  <a:pt x="221653" y="427532"/>
                </a:lnTo>
                <a:lnTo>
                  <a:pt x="227470" y="425031"/>
                </a:lnTo>
                <a:lnTo>
                  <a:pt x="232543" y="416904"/>
                </a:lnTo>
                <a:lnTo>
                  <a:pt x="236129" y="402217"/>
                </a:lnTo>
                <a:lnTo>
                  <a:pt x="237489" y="380034"/>
                </a:lnTo>
                <a:lnTo>
                  <a:pt x="236247" y="352896"/>
                </a:lnTo>
                <a:lnTo>
                  <a:pt x="232857" y="327317"/>
                </a:lnTo>
                <a:lnTo>
                  <a:pt x="227824" y="308300"/>
                </a:lnTo>
                <a:lnTo>
                  <a:pt x="221653" y="300850"/>
                </a:lnTo>
                <a:lnTo>
                  <a:pt x="252863" y="300850"/>
                </a:lnTo>
                <a:lnTo>
                  <a:pt x="255252" y="304933"/>
                </a:lnTo>
                <a:lnTo>
                  <a:pt x="265431" y="340576"/>
                </a:lnTo>
                <a:lnTo>
                  <a:pt x="269163" y="380034"/>
                </a:lnTo>
                <a:lnTo>
                  <a:pt x="265081" y="414543"/>
                </a:lnTo>
                <a:lnTo>
                  <a:pt x="259434" y="427532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p>
            <a:endParaRPr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" name="object 74"/>
          <p:cNvSpPr/>
          <p:nvPr>
            <p:custDataLst>
              <p:tags r:id="rId58"/>
            </p:custDataLst>
          </p:nvPr>
        </p:nvSpPr>
        <p:spPr>
          <a:xfrm>
            <a:off x="2836935" y="894232"/>
            <a:ext cx="335654" cy="347659"/>
          </a:xfrm>
          <a:custGeom>
            <a:avLst/>
            <a:gdLst/>
            <a:ahLst/>
            <a:cxnLst/>
            <a:rect l="l" t="t" r="r" b="b"/>
            <a:pathLst>
              <a:path w="443864" h="459739">
                <a:moveTo>
                  <a:pt x="31661" y="443369"/>
                </a:moveTo>
                <a:lnTo>
                  <a:pt x="0" y="443369"/>
                </a:lnTo>
                <a:lnTo>
                  <a:pt x="5141" y="395677"/>
                </a:lnTo>
                <a:lnTo>
                  <a:pt x="19838" y="351564"/>
                </a:lnTo>
                <a:lnTo>
                  <a:pt x="42999" y="312121"/>
                </a:lnTo>
                <a:lnTo>
                  <a:pt x="73532" y="278439"/>
                </a:lnTo>
                <a:lnTo>
                  <a:pt x="110345" y="251611"/>
                </a:lnTo>
                <a:lnTo>
                  <a:pt x="152349" y="232727"/>
                </a:lnTo>
                <a:lnTo>
                  <a:pt x="122163" y="205134"/>
                </a:lnTo>
                <a:lnTo>
                  <a:pt x="102693" y="170280"/>
                </a:lnTo>
                <a:lnTo>
                  <a:pt x="95018" y="131098"/>
                </a:lnTo>
                <a:lnTo>
                  <a:pt x="100215" y="90525"/>
                </a:lnTo>
                <a:lnTo>
                  <a:pt x="118052" y="53722"/>
                </a:lnTo>
                <a:lnTo>
                  <a:pt x="145907" y="25122"/>
                </a:lnTo>
                <a:lnTo>
                  <a:pt x="181272" y="6591"/>
                </a:lnTo>
                <a:lnTo>
                  <a:pt x="221640" y="0"/>
                </a:lnTo>
                <a:lnTo>
                  <a:pt x="262001" y="6591"/>
                </a:lnTo>
                <a:lnTo>
                  <a:pt x="297362" y="25122"/>
                </a:lnTo>
                <a:lnTo>
                  <a:pt x="303730" y="31661"/>
                </a:lnTo>
                <a:lnTo>
                  <a:pt x="221627" y="31661"/>
                </a:lnTo>
                <a:lnTo>
                  <a:pt x="184642" y="39128"/>
                </a:lnTo>
                <a:lnTo>
                  <a:pt x="154439" y="59493"/>
                </a:lnTo>
                <a:lnTo>
                  <a:pt x="134079" y="89696"/>
                </a:lnTo>
                <a:lnTo>
                  <a:pt x="126619" y="126682"/>
                </a:lnTo>
                <a:lnTo>
                  <a:pt x="134086" y="163665"/>
                </a:lnTo>
                <a:lnTo>
                  <a:pt x="154451" y="193863"/>
                </a:lnTo>
                <a:lnTo>
                  <a:pt x="184654" y="214220"/>
                </a:lnTo>
                <a:lnTo>
                  <a:pt x="221640" y="221678"/>
                </a:lnTo>
                <a:lnTo>
                  <a:pt x="303008" y="221678"/>
                </a:lnTo>
                <a:lnTo>
                  <a:pt x="290918" y="232727"/>
                </a:lnTo>
                <a:lnTo>
                  <a:pt x="332932" y="251611"/>
                </a:lnTo>
                <a:lnTo>
                  <a:pt x="335322" y="253352"/>
                </a:lnTo>
                <a:lnTo>
                  <a:pt x="221640" y="253352"/>
                </a:lnTo>
                <a:lnTo>
                  <a:pt x="171134" y="260140"/>
                </a:lnTo>
                <a:lnTo>
                  <a:pt x="125752" y="279296"/>
                </a:lnTo>
                <a:lnTo>
                  <a:pt x="87302" y="309008"/>
                </a:lnTo>
                <a:lnTo>
                  <a:pt x="57597" y="347465"/>
                </a:lnTo>
                <a:lnTo>
                  <a:pt x="38447" y="392856"/>
                </a:lnTo>
                <a:lnTo>
                  <a:pt x="31661" y="443369"/>
                </a:lnTo>
                <a:close/>
              </a:path>
              <a:path w="443864" h="459739">
                <a:moveTo>
                  <a:pt x="303008" y="221678"/>
                </a:moveTo>
                <a:lnTo>
                  <a:pt x="221640" y="221678"/>
                </a:lnTo>
                <a:lnTo>
                  <a:pt x="258622" y="214205"/>
                </a:lnTo>
                <a:lnTo>
                  <a:pt x="288817" y="193843"/>
                </a:lnTo>
                <a:lnTo>
                  <a:pt x="309172" y="163646"/>
                </a:lnTo>
                <a:lnTo>
                  <a:pt x="316636" y="126669"/>
                </a:lnTo>
                <a:lnTo>
                  <a:pt x="309170" y="89684"/>
                </a:lnTo>
                <a:lnTo>
                  <a:pt x="288810" y="59482"/>
                </a:lnTo>
                <a:lnTo>
                  <a:pt x="258611" y="39121"/>
                </a:lnTo>
                <a:lnTo>
                  <a:pt x="221627" y="31661"/>
                </a:lnTo>
                <a:lnTo>
                  <a:pt x="303730" y="31661"/>
                </a:lnTo>
                <a:lnTo>
                  <a:pt x="325215" y="53722"/>
                </a:lnTo>
                <a:lnTo>
                  <a:pt x="343052" y="90525"/>
                </a:lnTo>
                <a:lnTo>
                  <a:pt x="348251" y="131098"/>
                </a:lnTo>
                <a:lnTo>
                  <a:pt x="340579" y="170280"/>
                </a:lnTo>
                <a:lnTo>
                  <a:pt x="321110" y="205134"/>
                </a:lnTo>
                <a:lnTo>
                  <a:pt x="303008" y="221678"/>
                </a:lnTo>
                <a:close/>
              </a:path>
              <a:path w="443864" h="459739">
                <a:moveTo>
                  <a:pt x="443293" y="443369"/>
                </a:moveTo>
                <a:lnTo>
                  <a:pt x="411619" y="443369"/>
                </a:lnTo>
                <a:lnTo>
                  <a:pt x="404833" y="392856"/>
                </a:lnTo>
                <a:lnTo>
                  <a:pt x="385683" y="347465"/>
                </a:lnTo>
                <a:lnTo>
                  <a:pt x="355977" y="309008"/>
                </a:lnTo>
                <a:lnTo>
                  <a:pt x="317528" y="279296"/>
                </a:lnTo>
                <a:lnTo>
                  <a:pt x="272146" y="260140"/>
                </a:lnTo>
                <a:lnTo>
                  <a:pt x="221640" y="253352"/>
                </a:lnTo>
                <a:lnTo>
                  <a:pt x="335322" y="253352"/>
                </a:lnTo>
                <a:lnTo>
                  <a:pt x="369753" y="278439"/>
                </a:lnTo>
                <a:lnTo>
                  <a:pt x="400291" y="312121"/>
                </a:lnTo>
                <a:lnTo>
                  <a:pt x="423454" y="351564"/>
                </a:lnTo>
                <a:lnTo>
                  <a:pt x="438151" y="395677"/>
                </a:lnTo>
                <a:lnTo>
                  <a:pt x="443293" y="443369"/>
                </a:lnTo>
                <a:close/>
              </a:path>
              <a:path w="443864" h="459739">
                <a:moveTo>
                  <a:pt x="221665" y="459206"/>
                </a:moveTo>
                <a:lnTo>
                  <a:pt x="204217" y="454215"/>
                </a:lnTo>
                <a:lnTo>
                  <a:pt x="188999" y="439299"/>
                </a:lnTo>
                <a:lnTo>
                  <a:pt x="178237" y="414543"/>
                </a:lnTo>
                <a:lnTo>
                  <a:pt x="174155" y="380034"/>
                </a:lnTo>
                <a:lnTo>
                  <a:pt x="177887" y="340576"/>
                </a:lnTo>
                <a:lnTo>
                  <a:pt x="188066" y="304933"/>
                </a:lnTo>
                <a:lnTo>
                  <a:pt x="203167" y="279129"/>
                </a:lnTo>
                <a:lnTo>
                  <a:pt x="221665" y="269189"/>
                </a:lnTo>
                <a:lnTo>
                  <a:pt x="240156" y="279129"/>
                </a:lnTo>
                <a:lnTo>
                  <a:pt x="252865" y="300850"/>
                </a:lnTo>
                <a:lnTo>
                  <a:pt x="221665" y="300850"/>
                </a:lnTo>
                <a:lnTo>
                  <a:pt x="215499" y="308300"/>
                </a:lnTo>
                <a:lnTo>
                  <a:pt x="210465" y="327317"/>
                </a:lnTo>
                <a:lnTo>
                  <a:pt x="207072" y="352896"/>
                </a:lnTo>
                <a:lnTo>
                  <a:pt x="205828" y="380034"/>
                </a:lnTo>
                <a:lnTo>
                  <a:pt x="207188" y="402217"/>
                </a:lnTo>
                <a:lnTo>
                  <a:pt x="210775" y="416904"/>
                </a:lnTo>
                <a:lnTo>
                  <a:pt x="215848" y="425031"/>
                </a:lnTo>
                <a:lnTo>
                  <a:pt x="221665" y="427532"/>
                </a:lnTo>
                <a:lnTo>
                  <a:pt x="259435" y="427532"/>
                </a:lnTo>
                <a:lnTo>
                  <a:pt x="254320" y="439299"/>
                </a:lnTo>
                <a:lnTo>
                  <a:pt x="239106" y="454215"/>
                </a:lnTo>
                <a:lnTo>
                  <a:pt x="221665" y="459206"/>
                </a:lnTo>
                <a:close/>
              </a:path>
              <a:path w="443864" h="459739">
                <a:moveTo>
                  <a:pt x="259435" y="427532"/>
                </a:moveTo>
                <a:lnTo>
                  <a:pt x="221665" y="427532"/>
                </a:lnTo>
                <a:lnTo>
                  <a:pt x="227476" y="425031"/>
                </a:lnTo>
                <a:lnTo>
                  <a:pt x="232544" y="416904"/>
                </a:lnTo>
                <a:lnTo>
                  <a:pt x="236130" y="402217"/>
                </a:lnTo>
                <a:lnTo>
                  <a:pt x="237489" y="380034"/>
                </a:lnTo>
                <a:lnTo>
                  <a:pt x="236247" y="352896"/>
                </a:lnTo>
                <a:lnTo>
                  <a:pt x="232859" y="327317"/>
                </a:lnTo>
                <a:lnTo>
                  <a:pt x="227829" y="308300"/>
                </a:lnTo>
                <a:lnTo>
                  <a:pt x="221665" y="300850"/>
                </a:lnTo>
                <a:lnTo>
                  <a:pt x="252865" y="300850"/>
                </a:lnTo>
                <a:lnTo>
                  <a:pt x="255254" y="304933"/>
                </a:lnTo>
                <a:lnTo>
                  <a:pt x="265431" y="340576"/>
                </a:lnTo>
                <a:lnTo>
                  <a:pt x="269163" y="380034"/>
                </a:lnTo>
                <a:lnTo>
                  <a:pt x="265081" y="414543"/>
                </a:lnTo>
                <a:lnTo>
                  <a:pt x="259435" y="427532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p>
            <a:endParaRPr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" name="object 75"/>
          <p:cNvSpPr/>
          <p:nvPr>
            <p:custDataLst>
              <p:tags r:id="rId59"/>
            </p:custDataLst>
          </p:nvPr>
        </p:nvSpPr>
        <p:spPr>
          <a:xfrm>
            <a:off x="4796573" y="883950"/>
            <a:ext cx="335654" cy="347659"/>
          </a:xfrm>
          <a:custGeom>
            <a:avLst/>
            <a:gdLst/>
            <a:ahLst/>
            <a:cxnLst/>
            <a:rect l="l" t="t" r="r" b="b"/>
            <a:pathLst>
              <a:path w="443865" h="459739">
                <a:moveTo>
                  <a:pt x="31661" y="443369"/>
                </a:moveTo>
                <a:lnTo>
                  <a:pt x="0" y="443369"/>
                </a:lnTo>
                <a:lnTo>
                  <a:pt x="5141" y="395677"/>
                </a:lnTo>
                <a:lnTo>
                  <a:pt x="19838" y="351564"/>
                </a:lnTo>
                <a:lnTo>
                  <a:pt x="42999" y="312121"/>
                </a:lnTo>
                <a:lnTo>
                  <a:pt x="73532" y="278439"/>
                </a:lnTo>
                <a:lnTo>
                  <a:pt x="110345" y="251611"/>
                </a:lnTo>
                <a:lnTo>
                  <a:pt x="152349" y="232727"/>
                </a:lnTo>
                <a:lnTo>
                  <a:pt x="122163" y="205134"/>
                </a:lnTo>
                <a:lnTo>
                  <a:pt x="102693" y="170280"/>
                </a:lnTo>
                <a:lnTo>
                  <a:pt x="95018" y="131098"/>
                </a:lnTo>
                <a:lnTo>
                  <a:pt x="100215" y="90525"/>
                </a:lnTo>
                <a:lnTo>
                  <a:pt x="118052" y="53722"/>
                </a:lnTo>
                <a:lnTo>
                  <a:pt x="145907" y="25122"/>
                </a:lnTo>
                <a:lnTo>
                  <a:pt x="181272" y="6591"/>
                </a:lnTo>
                <a:lnTo>
                  <a:pt x="221640" y="0"/>
                </a:lnTo>
                <a:lnTo>
                  <a:pt x="262001" y="6591"/>
                </a:lnTo>
                <a:lnTo>
                  <a:pt x="297362" y="25122"/>
                </a:lnTo>
                <a:lnTo>
                  <a:pt x="303730" y="31661"/>
                </a:lnTo>
                <a:lnTo>
                  <a:pt x="221627" y="31661"/>
                </a:lnTo>
                <a:lnTo>
                  <a:pt x="184642" y="39128"/>
                </a:lnTo>
                <a:lnTo>
                  <a:pt x="154439" y="59493"/>
                </a:lnTo>
                <a:lnTo>
                  <a:pt x="134079" y="89696"/>
                </a:lnTo>
                <a:lnTo>
                  <a:pt x="126619" y="126682"/>
                </a:lnTo>
                <a:lnTo>
                  <a:pt x="134086" y="163665"/>
                </a:lnTo>
                <a:lnTo>
                  <a:pt x="154451" y="193863"/>
                </a:lnTo>
                <a:lnTo>
                  <a:pt x="184654" y="214220"/>
                </a:lnTo>
                <a:lnTo>
                  <a:pt x="221640" y="221678"/>
                </a:lnTo>
                <a:lnTo>
                  <a:pt x="303008" y="221678"/>
                </a:lnTo>
                <a:lnTo>
                  <a:pt x="290918" y="232727"/>
                </a:lnTo>
                <a:lnTo>
                  <a:pt x="332932" y="251611"/>
                </a:lnTo>
                <a:lnTo>
                  <a:pt x="335322" y="253352"/>
                </a:lnTo>
                <a:lnTo>
                  <a:pt x="221640" y="253352"/>
                </a:lnTo>
                <a:lnTo>
                  <a:pt x="171134" y="260140"/>
                </a:lnTo>
                <a:lnTo>
                  <a:pt x="125752" y="279296"/>
                </a:lnTo>
                <a:lnTo>
                  <a:pt x="87302" y="309008"/>
                </a:lnTo>
                <a:lnTo>
                  <a:pt x="57597" y="347465"/>
                </a:lnTo>
                <a:lnTo>
                  <a:pt x="38447" y="392856"/>
                </a:lnTo>
                <a:lnTo>
                  <a:pt x="31661" y="443369"/>
                </a:lnTo>
                <a:close/>
              </a:path>
              <a:path w="443865" h="459739">
                <a:moveTo>
                  <a:pt x="303008" y="221678"/>
                </a:moveTo>
                <a:lnTo>
                  <a:pt x="221640" y="221678"/>
                </a:lnTo>
                <a:lnTo>
                  <a:pt x="258622" y="214205"/>
                </a:lnTo>
                <a:lnTo>
                  <a:pt x="288817" y="193843"/>
                </a:lnTo>
                <a:lnTo>
                  <a:pt x="309172" y="163646"/>
                </a:lnTo>
                <a:lnTo>
                  <a:pt x="316636" y="126669"/>
                </a:lnTo>
                <a:lnTo>
                  <a:pt x="309170" y="89684"/>
                </a:lnTo>
                <a:lnTo>
                  <a:pt x="288810" y="59482"/>
                </a:lnTo>
                <a:lnTo>
                  <a:pt x="258611" y="39121"/>
                </a:lnTo>
                <a:lnTo>
                  <a:pt x="221627" y="31661"/>
                </a:lnTo>
                <a:lnTo>
                  <a:pt x="303730" y="31661"/>
                </a:lnTo>
                <a:lnTo>
                  <a:pt x="325215" y="53722"/>
                </a:lnTo>
                <a:lnTo>
                  <a:pt x="343052" y="90525"/>
                </a:lnTo>
                <a:lnTo>
                  <a:pt x="348251" y="131098"/>
                </a:lnTo>
                <a:lnTo>
                  <a:pt x="340579" y="170280"/>
                </a:lnTo>
                <a:lnTo>
                  <a:pt x="321110" y="205134"/>
                </a:lnTo>
                <a:lnTo>
                  <a:pt x="303008" y="221678"/>
                </a:lnTo>
                <a:close/>
              </a:path>
              <a:path w="443865" h="459739">
                <a:moveTo>
                  <a:pt x="443293" y="443369"/>
                </a:moveTo>
                <a:lnTo>
                  <a:pt x="411619" y="443369"/>
                </a:lnTo>
                <a:lnTo>
                  <a:pt x="404833" y="392856"/>
                </a:lnTo>
                <a:lnTo>
                  <a:pt x="385683" y="347465"/>
                </a:lnTo>
                <a:lnTo>
                  <a:pt x="355977" y="309008"/>
                </a:lnTo>
                <a:lnTo>
                  <a:pt x="317528" y="279296"/>
                </a:lnTo>
                <a:lnTo>
                  <a:pt x="272146" y="260140"/>
                </a:lnTo>
                <a:lnTo>
                  <a:pt x="221640" y="253352"/>
                </a:lnTo>
                <a:lnTo>
                  <a:pt x="335322" y="253352"/>
                </a:lnTo>
                <a:lnTo>
                  <a:pt x="369753" y="278439"/>
                </a:lnTo>
                <a:lnTo>
                  <a:pt x="400291" y="312121"/>
                </a:lnTo>
                <a:lnTo>
                  <a:pt x="423454" y="351564"/>
                </a:lnTo>
                <a:lnTo>
                  <a:pt x="438151" y="395677"/>
                </a:lnTo>
                <a:lnTo>
                  <a:pt x="443293" y="443369"/>
                </a:lnTo>
                <a:close/>
              </a:path>
              <a:path w="443865" h="459739">
                <a:moveTo>
                  <a:pt x="221653" y="459206"/>
                </a:moveTo>
                <a:lnTo>
                  <a:pt x="204212" y="454215"/>
                </a:lnTo>
                <a:lnTo>
                  <a:pt x="188998" y="439299"/>
                </a:lnTo>
                <a:lnTo>
                  <a:pt x="178236" y="414543"/>
                </a:lnTo>
                <a:lnTo>
                  <a:pt x="174155" y="380034"/>
                </a:lnTo>
                <a:lnTo>
                  <a:pt x="177886" y="340576"/>
                </a:lnTo>
                <a:lnTo>
                  <a:pt x="188064" y="304933"/>
                </a:lnTo>
                <a:lnTo>
                  <a:pt x="203162" y="279129"/>
                </a:lnTo>
                <a:lnTo>
                  <a:pt x="221653" y="269189"/>
                </a:lnTo>
                <a:lnTo>
                  <a:pt x="240151" y="279129"/>
                </a:lnTo>
                <a:lnTo>
                  <a:pt x="252863" y="300850"/>
                </a:lnTo>
                <a:lnTo>
                  <a:pt x="221653" y="300850"/>
                </a:lnTo>
                <a:lnTo>
                  <a:pt x="215494" y="308300"/>
                </a:lnTo>
                <a:lnTo>
                  <a:pt x="210464" y="327317"/>
                </a:lnTo>
                <a:lnTo>
                  <a:pt x="207072" y="352896"/>
                </a:lnTo>
                <a:lnTo>
                  <a:pt x="205828" y="380034"/>
                </a:lnTo>
                <a:lnTo>
                  <a:pt x="207188" y="402217"/>
                </a:lnTo>
                <a:lnTo>
                  <a:pt x="210773" y="416904"/>
                </a:lnTo>
                <a:lnTo>
                  <a:pt x="215842" y="425031"/>
                </a:lnTo>
                <a:lnTo>
                  <a:pt x="221653" y="427532"/>
                </a:lnTo>
                <a:lnTo>
                  <a:pt x="259434" y="427532"/>
                </a:lnTo>
                <a:lnTo>
                  <a:pt x="254319" y="439299"/>
                </a:lnTo>
                <a:lnTo>
                  <a:pt x="239101" y="454215"/>
                </a:lnTo>
                <a:lnTo>
                  <a:pt x="221653" y="459206"/>
                </a:lnTo>
                <a:close/>
              </a:path>
              <a:path w="443865" h="459739">
                <a:moveTo>
                  <a:pt x="259434" y="427532"/>
                </a:moveTo>
                <a:lnTo>
                  <a:pt x="221653" y="427532"/>
                </a:lnTo>
                <a:lnTo>
                  <a:pt x="227470" y="425031"/>
                </a:lnTo>
                <a:lnTo>
                  <a:pt x="232543" y="416904"/>
                </a:lnTo>
                <a:lnTo>
                  <a:pt x="236129" y="402217"/>
                </a:lnTo>
                <a:lnTo>
                  <a:pt x="237490" y="380034"/>
                </a:lnTo>
                <a:lnTo>
                  <a:pt x="236247" y="352896"/>
                </a:lnTo>
                <a:lnTo>
                  <a:pt x="232857" y="327317"/>
                </a:lnTo>
                <a:lnTo>
                  <a:pt x="227824" y="308300"/>
                </a:lnTo>
                <a:lnTo>
                  <a:pt x="221653" y="300850"/>
                </a:lnTo>
                <a:lnTo>
                  <a:pt x="252863" y="300850"/>
                </a:lnTo>
                <a:lnTo>
                  <a:pt x="255252" y="304933"/>
                </a:lnTo>
                <a:lnTo>
                  <a:pt x="265431" y="340576"/>
                </a:lnTo>
                <a:lnTo>
                  <a:pt x="269163" y="380034"/>
                </a:lnTo>
                <a:lnTo>
                  <a:pt x="265081" y="414543"/>
                </a:lnTo>
                <a:lnTo>
                  <a:pt x="259434" y="427532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p>
            <a:endParaRPr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4" name="object 76"/>
          <p:cNvSpPr/>
          <p:nvPr>
            <p:custDataLst>
              <p:tags r:id="rId60"/>
            </p:custDataLst>
          </p:nvPr>
        </p:nvSpPr>
        <p:spPr>
          <a:xfrm>
            <a:off x="6697868" y="883950"/>
            <a:ext cx="335654" cy="347659"/>
          </a:xfrm>
          <a:custGeom>
            <a:avLst/>
            <a:gdLst/>
            <a:ahLst/>
            <a:cxnLst/>
            <a:rect l="l" t="t" r="r" b="b"/>
            <a:pathLst>
              <a:path w="443865" h="459739">
                <a:moveTo>
                  <a:pt x="31661" y="443369"/>
                </a:moveTo>
                <a:lnTo>
                  <a:pt x="0" y="443369"/>
                </a:lnTo>
                <a:lnTo>
                  <a:pt x="5141" y="395677"/>
                </a:lnTo>
                <a:lnTo>
                  <a:pt x="19838" y="351564"/>
                </a:lnTo>
                <a:lnTo>
                  <a:pt x="42999" y="312121"/>
                </a:lnTo>
                <a:lnTo>
                  <a:pt x="73532" y="278439"/>
                </a:lnTo>
                <a:lnTo>
                  <a:pt x="110345" y="251611"/>
                </a:lnTo>
                <a:lnTo>
                  <a:pt x="152349" y="232727"/>
                </a:lnTo>
                <a:lnTo>
                  <a:pt x="122163" y="205134"/>
                </a:lnTo>
                <a:lnTo>
                  <a:pt x="102693" y="170280"/>
                </a:lnTo>
                <a:lnTo>
                  <a:pt x="95018" y="131098"/>
                </a:lnTo>
                <a:lnTo>
                  <a:pt x="100215" y="90525"/>
                </a:lnTo>
                <a:lnTo>
                  <a:pt x="118052" y="53722"/>
                </a:lnTo>
                <a:lnTo>
                  <a:pt x="145907" y="25122"/>
                </a:lnTo>
                <a:lnTo>
                  <a:pt x="181272" y="6591"/>
                </a:lnTo>
                <a:lnTo>
                  <a:pt x="221640" y="0"/>
                </a:lnTo>
                <a:lnTo>
                  <a:pt x="262001" y="6591"/>
                </a:lnTo>
                <a:lnTo>
                  <a:pt x="297362" y="25122"/>
                </a:lnTo>
                <a:lnTo>
                  <a:pt x="303730" y="31661"/>
                </a:lnTo>
                <a:lnTo>
                  <a:pt x="221627" y="31661"/>
                </a:lnTo>
                <a:lnTo>
                  <a:pt x="184642" y="39128"/>
                </a:lnTo>
                <a:lnTo>
                  <a:pt x="154439" y="59493"/>
                </a:lnTo>
                <a:lnTo>
                  <a:pt x="134079" y="89696"/>
                </a:lnTo>
                <a:lnTo>
                  <a:pt x="126619" y="126682"/>
                </a:lnTo>
                <a:lnTo>
                  <a:pt x="134086" y="163665"/>
                </a:lnTo>
                <a:lnTo>
                  <a:pt x="154451" y="193863"/>
                </a:lnTo>
                <a:lnTo>
                  <a:pt x="184654" y="214220"/>
                </a:lnTo>
                <a:lnTo>
                  <a:pt x="221640" y="221678"/>
                </a:lnTo>
                <a:lnTo>
                  <a:pt x="303008" y="221678"/>
                </a:lnTo>
                <a:lnTo>
                  <a:pt x="290918" y="232727"/>
                </a:lnTo>
                <a:lnTo>
                  <a:pt x="332932" y="251611"/>
                </a:lnTo>
                <a:lnTo>
                  <a:pt x="335322" y="253352"/>
                </a:lnTo>
                <a:lnTo>
                  <a:pt x="221640" y="253352"/>
                </a:lnTo>
                <a:lnTo>
                  <a:pt x="171134" y="260140"/>
                </a:lnTo>
                <a:lnTo>
                  <a:pt x="125752" y="279296"/>
                </a:lnTo>
                <a:lnTo>
                  <a:pt x="87302" y="309008"/>
                </a:lnTo>
                <a:lnTo>
                  <a:pt x="57597" y="347465"/>
                </a:lnTo>
                <a:lnTo>
                  <a:pt x="38447" y="392856"/>
                </a:lnTo>
                <a:lnTo>
                  <a:pt x="31661" y="443369"/>
                </a:lnTo>
                <a:close/>
              </a:path>
              <a:path w="443865" h="459739">
                <a:moveTo>
                  <a:pt x="303008" y="221678"/>
                </a:moveTo>
                <a:lnTo>
                  <a:pt x="221640" y="221678"/>
                </a:lnTo>
                <a:lnTo>
                  <a:pt x="258622" y="214205"/>
                </a:lnTo>
                <a:lnTo>
                  <a:pt x="288817" y="193843"/>
                </a:lnTo>
                <a:lnTo>
                  <a:pt x="309172" y="163646"/>
                </a:lnTo>
                <a:lnTo>
                  <a:pt x="316636" y="126669"/>
                </a:lnTo>
                <a:lnTo>
                  <a:pt x="309168" y="89684"/>
                </a:lnTo>
                <a:lnTo>
                  <a:pt x="288805" y="59482"/>
                </a:lnTo>
                <a:lnTo>
                  <a:pt x="258605" y="39121"/>
                </a:lnTo>
                <a:lnTo>
                  <a:pt x="221627" y="31661"/>
                </a:lnTo>
                <a:lnTo>
                  <a:pt x="303730" y="31661"/>
                </a:lnTo>
                <a:lnTo>
                  <a:pt x="325215" y="53722"/>
                </a:lnTo>
                <a:lnTo>
                  <a:pt x="343052" y="90525"/>
                </a:lnTo>
                <a:lnTo>
                  <a:pt x="348251" y="131098"/>
                </a:lnTo>
                <a:lnTo>
                  <a:pt x="340579" y="170280"/>
                </a:lnTo>
                <a:lnTo>
                  <a:pt x="321110" y="205134"/>
                </a:lnTo>
                <a:lnTo>
                  <a:pt x="303008" y="221678"/>
                </a:lnTo>
                <a:close/>
              </a:path>
              <a:path w="443865" h="459739">
                <a:moveTo>
                  <a:pt x="443293" y="443369"/>
                </a:moveTo>
                <a:lnTo>
                  <a:pt x="411619" y="443369"/>
                </a:lnTo>
                <a:lnTo>
                  <a:pt x="404833" y="392856"/>
                </a:lnTo>
                <a:lnTo>
                  <a:pt x="385683" y="347465"/>
                </a:lnTo>
                <a:lnTo>
                  <a:pt x="355977" y="309008"/>
                </a:lnTo>
                <a:lnTo>
                  <a:pt x="317528" y="279296"/>
                </a:lnTo>
                <a:lnTo>
                  <a:pt x="272146" y="260140"/>
                </a:lnTo>
                <a:lnTo>
                  <a:pt x="221640" y="253352"/>
                </a:lnTo>
                <a:lnTo>
                  <a:pt x="335322" y="253352"/>
                </a:lnTo>
                <a:lnTo>
                  <a:pt x="369753" y="278439"/>
                </a:lnTo>
                <a:lnTo>
                  <a:pt x="400291" y="312121"/>
                </a:lnTo>
                <a:lnTo>
                  <a:pt x="423454" y="351564"/>
                </a:lnTo>
                <a:lnTo>
                  <a:pt x="438151" y="395677"/>
                </a:lnTo>
                <a:lnTo>
                  <a:pt x="443293" y="443369"/>
                </a:lnTo>
                <a:close/>
              </a:path>
              <a:path w="443865" h="459739">
                <a:moveTo>
                  <a:pt x="221653" y="459206"/>
                </a:moveTo>
                <a:lnTo>
                  <a:pt x="204212" y="454215"/>
                </a:lnTo>
                <a:lnTo>
                  <a:pt x="188998" y="439299"/>
                </a:lnTo>
                <a:lnTo>
                  <a:pt x="178236" y="414543"/>
                </a:lnTo>
                <a:lnTo>
                  <a:pt x="174155" y="380034"/>
                </a:lnTo>
                <a:lnTo>
                  <a:pt x="177886" y="340576"/>
                </a:lnTo>
                <a:lnTo>
                  <a:pt x="188064" y="304933"/>
                </a:lnTo>
                <a:lnTo>
                  <a:pt x="203162" y="279129"/>
                </a:lnTo>
                <a:lnTo>
                  <a:pt x="221653" y="269189"/>
                </a:lnTo>
                <a:lnTo>
                  <a:pt x="240151" y="279129"/>
                </a:lnTo>
                <a:lnTo>
                  <a:pt x="252863" y="300850"/>
                </a:lnTo>
                <a:lnTo>
                  <a:pt x="221653" y="300850"/>
                </a:lnTo>
                <a:lnTo>
                  <a:pt x="215494" y="308300"/>
                </a:lnTo>
                <a:lnTo>
                  <a:pt x="210464" y="327317"/>
                </a:lnTo>
                <a:lnTo>
                  <a:pt x="207072" y="352896"/>
                </a:lnTo>
                <a:lnTo>
                  <a:pt x="205828" y="380034"/>
                </a:lnTo>
                <a:lnTo>
                  <a:pt x="207188" y="402217"/>
                </a:lnTo>
                <a:lnTo>
                  <a:pt x="210773" y="416904"/>
                </a:lnTo>
                <a:lnTo>
                  <a:pt x="215842" y="425031"/>
                </a:lnTo>
                <a:lnTo>
                  <a:pt x="221653" y="427532"/>
                </a:lnTo>
                <a:lnTo>
                  <a:pt x="259434" y="427532"/>
                </a:lnTo>
                <a:lnTo>
                  <a:pt x="254319" y="439299"/>
                </a:lnTo>
                <a:lnTo>
                  <a:pt x="239101" y="454215"/>
                </a:lnTo>
                <a:lnTo>
                  <a:pt x="221653" y="459206"/>
                </a:lnTo>
                <a:close/>
              </a:path>
              <a:path w="443865" h="459739">
                <a:moveTo>
                  <a:pt x="259434" y="427532"/>
                </a:moveTo>
                <a:lnTo>
                  <a:pt x="221653" y="427532"/>
                </a:lnTo>
                <a:lnTo>
                  <a:pt x="227470" y="425031"/>
                </a:lnTo>
                <a:lnTo>
                  <a:pt x="232543" y="416904"/>
                </a:lnTo>
                <a:lnTo>
                  <a:pt x="236129" y="402217"/>
                </a:lnTo>
                <a:lnTo>
                  <a:pt x="237490" y="380034"/>
                </a:lnTo>
                <a:lnTo>
                  <a:pt x="236247" y="352896"/>
                </a:lnTo>
                <a:lnTo>
                  <a:pt x="232857" y="327317"/>
                </a:lnTo>
                <a:lnTo>
                  <a:pt x="227824" y="308300"/>
                </a:lnTo>
                <a:lnTo>
                  <a:pt x="221653" y="300850"/>
                </a:lnTo>
                <a:lnTo>
                  <a:pt x="252863" y="300850"/>
                </a:lnTo>
                <a:lnTo>
                  <a:pt x="255252" y="304933"/>
                </a:lnTo>
                <a:lnTo>
                  <a:pt x="265431" y="340576"/>
                </a:lnTo>
                <a:lnTo>
                  <a:pt x="269163" y="380034"/>
                </a:lnTo>
                <a:lnTo>
                  <a:pt x="265081" y="414543"/>
                </a:lnTo>
                <a:lnTo>
                  <a:pt x="259434" y="427532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p>
            <a:endParaRPr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5" name="object 77"/>
          <p:cNvSpPr txBox="1"/>
          <p:nvPr>
            <p:custDataLst>
              <p:tags r:id="rId61"/>
            </p:custDataLst>
          </p:nvPr>
        </p:nvSpPr>
        <p:spPr>
          <a:xfrm>
            <a:off x="1358181" y="1014596"/>
            <a:ext cx="920115" cy="228909"/>
          </a:xfrm>
          <a:prstGeom prst="rect">
            <a:avLst/>
          </a:prstGeom>
          <a:noFill/>
        </p:spPr>
        <p:txBody>
          <a:bodyPr vert="horz" wrap="square" lIns="0" tIns="13335" rIns="0" bIns="0" rtlCol="0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系统管理</a:t>
            </a:r>
            <a:r>
              <a:rPr sz="1400" b="1" spc="-5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员</a:t>
            </a:r>
            <a:endParaRPr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26" name="object 78"/>
          <p:cNvSpPr txBox="1"/>
          <p:nvPr>
            <p:custDataLst>
              <p:tags r:id="rId62"/>
            </p:custDataLst>
          </p:nvPr>
        </p:nvSpPr>
        <p:spPr>
          <a:xfrm>
            <a:off x="3273978" y="1016168"/>
            <a:ext cx="920115" cy="228909"/>
          </a:xfrm>
          <a:prstGeom prst="rect">
            <a:avLst/>
          </a:prstGeom>
          <a:noFill/>
        </p:spPr>
        <p:txBody>
          <a:bodyPr vert="horz" wrap="square" lIns="0" tIns="13335" rIns="0" bIns="0" rtlCol="0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队长</a:t>
            </a:r>
            <a:r>
              <a:rPr sz="1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管理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端</a:t>
            </a:r>
            <a:endParaRPr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27" name="object 79"/>
          <p:cNvSpPr txBox="1"/>
          <p:nvPr>
            <p:custDataLst>
              <p:tags r:id="rId63"/>
            </p:custDataLst>
          </p:nvPr>
        </p:nvSpPr>
        <p:spPr>
          <a:xfrm>
            <a:off x="5144327" y="1014596"/>
            <a:ext cx="1037017" cy="228909"/>
          </a:xfrm>
          <a:prstGeom prst="rect">
            <a:avLst/>
          </a:prstGeom>
          <a:noFill/>
        </p:spPr>
        <p:txBody>
          <a:bodyPr vert="horz" wrap="square" lIns="0" tIns="13335" rIns="0" bIns="0" rtlCol="0">
            <a:spAutoFit/>
          </a:bodyPr>
          <a:p>
            <a:pPr marL="93345">
              <a:lnSpc>
                <a:spcPct val="100000"/>
              </a:lnSpc>
              <a:spcBef>
                <a:spcPts val="105"/>
              </a:spcBef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领导决策端</a:t>
            </a:r>
            <a:endParaRPr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28" name="object 80"/>
          <p:cNvSpPr txBox="1"/>
          <p:nvPr>
            <p:custDataLst>
              <p:tags r:id="rId64"/>
            </p:custDataLst>
          </p:nvPr>
        </p:nvSpPr>
        <p:spPr>
          <a:xfrm>
            <a:off x="7134911" y="1015080"/>
            <a:ext cx="920115" cy="228909"/>
          </a:xfrm>
          <a:prstGeom prst="rect">
            <a:avLst/>
          </a:prstGeom>
          <a:noFill/>
        </p:spPr>
        <p:txBody>
          <a:bodyPr vert="horz" wrap="square" lIns="0" tIns="13335" rIns="0" bIns="0" rtlCol="0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zh-CN" altLang="en-US" sz="1400" b="1" spc="-5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政府监管端</a:t>
            </a:r>
            <a:endParaRPr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pic>
        <p:nvPicPr>
          <p:cNvPr id="130" name="图片 129"/>
          <p:cNvPicPr>
            <a:picLocks noChangeAspect="1"/>
          </p:cNvPicPr>
          <p:nvPr>
            <p:custDataLst>
              <p:tags r:id="rId65"/>
            </p:custDataLst>
          </p:nvPr>
        </p:nvPicPr>
        <p:blipFill>
          <a:blip r:embed="rId6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551" y="5582940"/>
            <a:ext cx="959189" cy="59584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67"/>
            </p:custDataLst>
          </p:nvPr>
        </p:nvPicPr>
        <p:blipFill>
          <a:blip r:embed="rId6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147" y="5604156"/>
            <a:ext cx="907170" cy="59375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69"/>
            </p:custDataLst>
          </p:nvPr>
        </p:nvPicPr>
        <p:blipFill>
          <a:blip r:embed="rId7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994" y="5622921"/>
            <a:ext cx="1024444" cy="520062"/>
          </a:xfrm>
          <a:prstGeom prst="rect">
            <a:avLst/>
          </a:prstGeom>
        </p:spPr>
      </p:pic>
      <p:pic>
        <p:nvPicPr>
          <p:cNvPr id="11" name="图片 10" descr="TIM图片20180315110737"/>
          <p:cNvPicPr>
            <a:picLocks noChangeAspect="1"/>
          </p:cNvPicPr>
          <p:nvPr>
            <p:custDataLst>
              <p:tags r:id="rId71"/>
            </p:custDataLst>
          </p:nvPr>
        </p:nvPicPr>
        <p:blipFill>
          <a:blip r:embed="rId72"/>
          <a:stretch>
            <a:fillRect/>
          </a:stretch>
        </p:blipFill>
        <p:spPr>
          <a:xfrm>
            <a:off x="5368461" y="5540485"/>
            <a:ext cx="962508" cy="649311"/>
          </a:xfrm>
          <a:prstGeom prst="rect">
            <a:avLst/>
          </a:prstGeom>
        </p:spPr>
      </p:pic>
      <p:pic>
        <p:nvPicPr>
          <p:cNvPr id="12" name="图片 11" descr="图片 2"/>
          <p:cNvPicPr>
            <a:picLocks noChangeAspect="1"/>
          </p:cNvPicPr>
          <p:nvPr>
            <p:custDataLst>
              <p:tags r:id="rId73"/>
            </p:custDataLst>
          </p:nvPr>
        </p:nvPicPr>
        <p:blipFill>
          <a:blip r:embed="rId74"/>
          <a:stretch>
            <a:fillRect/>
          </a:stretch>
        </p:blipFill>
        <p:spPr>
          <a:xfrm>
            <a:off x="6848655" y="5338804"/>
            <a:ext cx="1003582" cy="1027131"/>
          </a:xfrm>
          <a:prstGeom prst="rect">
            <a:avLst/>
          </a:prstGeom>
        </p:spPr>
      </p:pic>
      <p:sp>
        <p:nvSpPr>
          <p:cNvPr id="3" name="矩形 2"/>
          <p:cNvSpPr/>
          <p:nvPr>
            <p:custDataLst>
              <p:tags r:id="rId75"/>
            </p:custDataLst>
          </p:nvPr>
        </p:nvSpPr>
        <p:spPr>
          <a:xfrm>
            <a:off x="1565675" y="4635730"/>
            <a:ext cx="959493" cy="176349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JT/T 808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>
            <p:custDataLst>
              <p:tags r:id="rId76"/>
            </p:custDataLst>
          </p:nvPr>
        </p:nvSpPr>
        <p:spPr>
          <a:xfrm>
            <a:off x="1568819" y="4923611"/>
            <a:ext cx="959494" cy="199900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JT/T 1078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>
            <p:custDataLst>
              <p:tags r:id="rId77"/>
            </p:custDataLst>
          </p:nvPr>
        </p:nvSpPr>
        <p:spPr>
          <a:xfrm>
            <a:off x="3003455" y="4635307"/>
            <a:ext cx="959494" cy="199900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JT/T 905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>
            <p:custDataLst>
              <p:tags r:id="rId78"/>
            </p:custDataLst>
          </p:nvPr>
        </p:nvSpPr>
        <p:spPr>
          <a:xfrm>
            <a:off x="4184214" y="4921696"/>
            <a:ext cx="959494" cy="199900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HJ1239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>
            <p:custDataLst>
              <p:tags r:id="rId79"/>
            </p:custDataLst>
          </p:nvPr>
        </p:nvSpPr>
        <p:spPr>
          <a:xfrm>
            <a:off x="4187193" y="4612179"/>
            <a:ext cx="959494" cy="199900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GB17691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>
            <p:custDataLst>
              <p:tags r:id="rId80"/>
            </p:custDataLst>
          </p:nvPr>
        </p:nvSpPr>
        <p:spPr>
          <a:xfrm>
            <a:off x="5491850" y="4921696"/>
            <a:ext cx="959494" cy="199900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地方标准</a:t>
            </a:r>
            <a:endParaRPr lang="zh-CN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>
            <p:custDataLst>
              <p:tags r:id="rId81"/>
            </p:custDataLst>
          </p:nvPr>
        </p:nvSpPr>
        <p:spPr>
          <a:xfrm>
            <a:off x="5494829" y="4612179"/>
            <a:ext cx="959494" cy="199900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主动安全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>
            <p:custDataLst>
              <p:tags r:id="rId82"/>
            </p:custDataLst>
          </p:nvPr>
        </p:nvSpPr>
        <p:spPr>
          <a:xfrm>
            <a:off x="6808712" y="4921696"/>
            <a:ext cx="1171240" cy="196613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私有协议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>
            <p:custDataLst>
              <p:tags r:id="rId83"/>
            </p:custDataLst>
          </p:nvPr>
        </p:nvSpPr>
        <p:spPr>
          <a:xfrm>
            <a:off x="6811691" y="4612179"/>
            <a:ext cx="1171240" cy="196613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808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扩展协议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>
            <p:custDataLst>
              <p:tags r:id="rId84"/>
            </p:custDataLst>
          </p:nvPr>
        </p:nvSpPr>
        <p:spPr>
          <a:xfrm>
            <a:off x="3603213" y="3978816"/>
            <a:ext cx="813558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报警统计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object 78"/>
          <p:cNvSpPr txBox="1"/>
          <p:nvPr>
            <p:custDataLst>
              <p:tags r:id="rId85"/>
            </p:custDataLst>
          </p:nvPr>
        </p:nvSpPr>
        <p:spPr>
          <a:xfrm>
            <a:off x="4291024" y="2278480"/>
            <a:ext cx="1392684" cy="19813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微软雅黑" panose="020B0503020204020204" pitchFamily="34" charset="-122"/>
              </a:rPr>
              <a:t>尾气排放监测应用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>
            <p:custDataLst>
              <p:tags r:id="rId86"/>
            </p:custDataLst>
          </p:nvPr>
        </p:nvSpPr>
        <p:spPr>
          <a:xfrm>
            <a:off x="5430713" y="3978816"/>
            <a:ext cx="832919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数据大屏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>
            <p:custDataLst>
              <p:tags r:id="rId87"/>
            </p:custDataLst>
          </p:nvPr>
        </p:nvSpPr>
        <p:spPr>
          <a:xfrm>
            <a:off x="858920" y="2530439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视频监控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>
            <p:custDataLst>
              <p:tags r:id="rId88"/>
            </p:custDataLst>
          </p:nvPr>
        </p:nvSpPr>
        <p:spPr>
          <a:xfrm>
            <a:off x="858920" y="2846253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历史视频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>
            <p:custDataLst>
              <p:tags r:id="rId89"/>
            </p:custDataLst>
          </p:nvPr>
        </p:nvSpPr>
        <p:spPr>
          <a:xfrm>
            <a:off x="1731285" y="2530439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策略配置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>
            <p:custDataLst>
              <p:tags r:id="rId90"/>
            </p:custDataLst>
          </p:nvPr>
        </p:nvSpPr>
        <p:spPr>
          <a:xfrm>
            <a:off x="1731285" y="2846253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证据查询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>
            <p:custDataLst>
              <p:tags r:id="rId91"/>
            </p:custDataLst>
          </p:nvPr>
        </p:nvSpPr>
        <p:spPr>
          <a:xfrm>
            <a:off x="2612567" y="2529033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抓拍记录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>
            <p:custDataLst>
              <p:tags r:id="rId92"/>
            </p:custDataLst>
          </p:nvPr>
        </p:nvSpPr>
        <p:spPr>
          <a:xfrm>
            <a:off x="3664394" y="2528669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>
            <p:custDataLst>
              <p:tags r:id="rId93"/>
            </p:custDataLst>
          </p:nvPr>
        </p:nvSpPr>
        <p:spPr>
          <a:xfrm>
            <a:off x="2606399" y="2840366"/>
            <a:ext cx="813558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安全报表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>
            <p:custDataLst>
              <p:tags r:id="rId94"/>
            </p:custDataLst>
          </p:nvPr>
        </p:nvSpPr>
        <p:spPr>
          <a:xfrm>
            <a:off x="4536759" y="2523175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超标报警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>
            <p:custDataLst>
              <p:tags r:id="rId95"/>
            </p:custDataLst>
          </p:nvPr>
        </p:nvSpPr>
        <p:spPr>
          <a:xfrm>
            <a:off x="5409124" y="2523175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在线监控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>
            <p:custDataLst>
              <p:tags r:id="rId96"/>
            </p:custDataLst>
          </p:nvPr>
        </p:nvSpPr>
        <p:spPr>
          <a:xfrm>
            <a:off x="4530591" y="2834508"/>
            <a:ext cx="813558" cy="253399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报警处理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>
            <p:custDataLst>
              <p:tags r:id="rId97"/>
            </p:custDataLst>
          </p:nvPr>
        </p:nvSpPr>
        <p:spPr>
          <a:xfrm>
            <a:off x="6455005" y="2528669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油耗监控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>
            <p:custDataLst>
              <p:tags r:id="rId98"/>
            </p:custDataLst>
          </p:nvPr>
        </p:nvSpPr>
        <p:spPr>
          <a:xfrm>
            <a:off x="7327370" y="2528669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载重监控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>
            <p:custDataLst>
              <p:tags r:id="rId99"/>
            </p:custDataLst>
          </p:nvPr>
        </p:nvSpPr>
        <p:spPr>
          <a:xfrm>
            <a:off x="6452409" y="2845515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胎压监控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>
            <p:custDataLst>
              <p:tags r:id="rId100"/>
            </p:custDataLst>
          </p:nvPr>
        </p:nvSpPr>
        <p:spPr>
          <a:xfrm>
            <a:off x="7324774" y="2845515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轴温监控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>
            <p:custDataLst>
              <p:tags r:id="rId101"/>
            </p:custDataLst>
          </p:nvPr>
        </p:nvSpPr>
        <p:spPr>
          <a:xfrm>
            <a:off x="3671420" y="2832905"/>
            <a:ext cx="813558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异常监控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>
            <p:custDataLst>
              <p:tags r:id="rId102"/>
            </p:custDataLst>
          </p:nvPr>
        </p:nvSpPr>
        <p:spPr>
          <a:xfrm>
            <a:off x="5389762" y="2831674"/>
            <a:ext cx="813557" cy="257672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排放监控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6" name="object 64"/>
          <p:cNvSpPr/>
          <p:nvPr>
            <p:custDataLst>
              <p:tags r:id="rId103"/>
            </p:custDataLst>
          </p:nvPr>
        </p:nvSpPr>
        <p:spPr>
          <a:xfrm>
            <a:off x="2985503" y="1329358"/>
            <a:ext cx="1193996" cy="325272"/>
          </a:xfrm>
          <a:custGeom>
            <a:avLst/>
            <a:gdLst/>
            <a:ahLst/>
            <a:cxnLst/>
            <a:rect l="l" t="t" r="r" b="b"/>
            <a:pathLst>
              <a:path w="922020" h="391794">
                <a:moveTo>
                  <a:pt x="858012" y="391668"/>
                </a:moveTo>
                <a:lnTo>
                  <a:pt x="65531" y="391668"/>
                </a:lnTo>
                <a:lnTo>
                  <a:pt x="39979" y="386913"/>
                </a:lnTo>
                <a:lnTo>
                  <a:pt x="19154" y="373179"/>
                </a:lnTo>
                <a:lnTo>
                  <a:pt x="5135" y="352688"/>
                </a:lnTo>
                <a:lnTo>
                  <a:pt x="0" y="327660"/>
                </a:lnTo>
                <a:lnTo>
                  <a:pt x="0" y="65532"/>
                </a:lnTo>
                <a:lnTo>
                  <a:pt x="5135" y="40265"/>
                </a:lnTo>
                <a:lnTo>
                  <a:pt x="19154" y="19535"/>
                </a:lnTo>
                <a:lnTo>
                  <a:pt x="39979" y="5420"/>
                </a:lnTo>
                <a:lnTo>
                  <a:pt x="65531" y="0"/>
                </a:lnTo>
                <a:lnTo>
                  <a:pt x="858012" y="0"/>
                </a:lnTo>
                <a:lnTo>
                  <a:pt x="883040" y="5420"/>
                </a:lnTo>
                <a:lnTo>
                  <a:pt x="903531" y="19535"/>
                </a:lnTo>
                <a:lnTo>
                  <a:pt x="917265" y="40265"/>
                </a:lnTo>
                <a:lnTo>
                  <a:pt x="922019" y="65532"/>
                </a:lnTo>
                <a:lnTo>
                  <a:pt x="922019" y="327660"/>
                </a:lnTo>
                <a:lnTo>
                  <a:pt x="917265" y="352688"/>
                </a:lnTo>
                <a:lnTo>
                  <a:pt x="903531" y="373179"/>
                </a:lnTo>
                <a:lnTo>
                  <a:pt x="883040" y="386913"/>
                </a:lnTo>
                <a:lnTo>
                  <a:pt x="858012" y="391668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 lIns="0" tIns="0" rIns="0" bIns="0" rtlCol="0" anchor="ctr"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设备运维系统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9" name="object 64"/>
          <p:cNvSpPr/>
          <p:nvPr>
            <p:custDataLst>
              <p:tags r:id="rId104"/>
            </p:custDataLst>
          </p:nvPr>
        </p:nvSpPr>
        <p:spPr>
          <a:xfrm>
            <a:off x="4937370" y="1338397"/>
            <a:ext cx="1193996" cy="325272"/>
          </a:xfrm>
          <a:custGeom>
            <a:avLst/>
            <a:gdLst/>
            <a:ahLst/>
            <a:cxnLst/>
            <a:rect l="l" t="t" r="r" b="b"/>
            <a:pathLst>
              <a:path w="922020" h="391794">
                <a:moveTo>
                  <a:pt x="858012" y="391668"/>
                </a:moveTo>
                <a:lnTo>
                  <a:pt x="65531" y="391668"/>
                </a:lnTo>
                <a:lnTo>
                  <a:pt x="39979" y="386913"/>
                </a:lnTo>
                <a:lnTo>
                  <a:pt x="19154" y="373179"/>
                </a:lnTo>
                <a:lnTo>
                  <a:pt x="5135" y="352688"/>
                </a:lnTo>
                <a:lnTo>
                  <a:pt x="0" y="327660"/>
                </a:lnTo>
                <a:lnTo>
                  <a:pt x="0" y="65532"/>
                </a:lnTo>
                <a:lnTo>
                  <a:pt x="5135" y="40265"/>
                </a:lnTo>
                <a:lnTo>
                  <a:pt x="19154" y="19535"/>
                </a:lnTo>
                <a:lnTo>
                  <a:pt x="39979" y="5420"/>
                </a:lnTo>
                <a:lnTo>
                  <a:pt x="65531" y="0"/>
                </a:lnTo>
                <a:lnTo>
                  <a:pt x="858012" y="0"/>
                </a:lnTo>
                <a:lnTo>
                  <a:pt x="883040" y="5420"/>
                </a:lnTo>
                <a:lnTo>
                  <a:pt x="903531" y="19535"/>
                </a:lnTo>
                <a:lnTo>
                  <a:pt x="917265" y="40265"/>
                </a:lnTo>
                <a:lnTo>
                  <a:pt x="922019" y="65532"/>
                </a:lnTo>
                <a:lnTo>
                  <a:pt x="922019" y="327660"/>
                </a:lnTo>
                <a:lnTo>
                  <a:pt x="917265" y="352688"/>
                </a:lnTo>
                <a:lnTo>
                  <a:pt x="903531" y="373179"/>
                </a:lnTo>
                <a:lnTo>
                  <a:pt x="883040" y="386913"/>
                </a:lnTo>
                <a:lnTo>
                  <a:pt x="858012" y="391668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 lIns="0" tIns="0" rIns="0" bIns="0" rtlCol="0" anchor="ctr"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企业管理系统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99" name="Subtitle 2"/>
          <p:cNvSpPr txBox="1"/>
          <p:nvPr>
            <p:custDataLst>
              <p:tags r:id="rId105"/>
            </p:custDataLst>
          </p:nvPr>
        </p:nvSpPr>
        <p:spPr>
          <a:xfrm>
            <a:off x="3350895" y="90170"/>
            <a:ext cx="5335905" cy="3714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平台架构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sp>
        <p:nvSpPr>
          <p:cNvPr id="5" name="矩形 4"/>
          <p:cNvSpPr/>
          <p:nvPr>
            <p:custDataLst>
              <p:tags r:id="rId106"/>
            </p:custDataLst>
          </p:nvPr>
        </p:nvSpPr>
        <p:spPr>
          <a:xfrm>
            <a:off x="3003455" y="4898197"/>
            <a:ext cx="959494" cy="199900"/>
          </a:xfrm>
          <a:prstGeom prst="rect">
            <a:avLst/>
          </a:prstGeom>
          <a:solidFill>
            <a:srgbClr val="FC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GB32960</a:t>
            </a:r>
            <a:endParaRPr lang="en-US" altLang="zh-CN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245" y="292100"/>
            <a:ext cx="1249680" cy="1143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005" y="1720850"/>
            <a:ext cx="1084580" cy="710565"/>
          </a:xfrm>
          <a:prstGeom prst="rect">
            <a:avLst/>
          </a:prstGeom>
        </p:spPr>
      </p:pic>
      <p:sp>
        <p:nvSpPr>
          <p:cNvPr id="9" name="流程图: 磁盘 8"/>
          <p:cNvSpPr/>
          <p:nvPr/>
        </p:nvSpPr>
        <p:spPr>
          <a:xfrm>
            <a:off x="6460490" y="1720850"/>
            <a:ext cx="663575" cy="83439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dirty="0"/>
              <a:t>负载均衡</a:t>
            </a:r>
            <a:endParaRPr lang="zh-CN" altLang="en-US" sz="14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675" y="2947035"/>
            <a:ext cx="1185545" cy="667385"/>
          </a:xfrm>
          <a:prstGeom prst="rect">
            <a:avLst/>
          </a:prstGeom>
        </p:spPr>
      </p:pic>
      <p:sp>
        <p:nvSpPr>
          <p:cNvPr id="11" name="流程图: 磁盘 10"/>
          <p:cNvSpPr/>
          <p:nvPr/>
        </p:nvSpPr>
        <p:spPr>
          <a:xfrm>
            <a:off x="5498465" y="4095115"/>
            <a:ext cx="713740" cy="83439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dirty="0"/>
              <a:t>指令服务</a:t>
            </a:r>
            <a:endParaRPr lang="zh-CN" altLang="en-US" sz="1400" dirty="0"/>
          </a:p>
        </p:txBody>
      </p:sp>
      <p:sp>
        <p:nvSpPr>
          <p:cNvPr id="12" name="流程图: 磁盘 11"/>
          <p:cNvSpPr/>
          <p:nvPr/>
        </p:nvSpPr>
        <p:spPr>
          <a:xfrm>
            <a:off x="5436870" y="796925"/>
            <a:ext cx="663575" cy="83439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dirty="0"/>
              <a:t>媒体服务</a:t>
            </a:r>
            <a:endParaRPr lang="zh-CN" altLang="en-US" sz="1400" dirty="0"/>
          </a:p>
        </p:txBody>
      </p:sp>
      <p:sp>
        <p:nvSpPr>
          <p:cNvPr id="13" name="流程图: 磁盘 12"/>
          <p:cNvSpPr/>
          <p:nvPr/>
        </p:nvSpPr>
        <p:spPr>
          <a:xfrm>
            <a:off x="5498465" y="1776095"/>
            <a:ext cx="663575" cy="83439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dirty="0"/>
              <a:t>媒体服务</a:t>
            </a:r>
            <a:endParaRPr lang="zh-CN" altLang="en-US" sz="1400" dirty="0"/>
          </a:p>
        </p:txBody>
      </p:sp>
      <p:sp>
        <p:nvSpPr>
          <p:cNvPr id="14" name="流程图: 磁盘 13"/>
          <p:cNvSpPr/>
          <p:nvPr/>
        </p:nvSpPr>
        <p:spPr>
          <a:xfrm>
            <a:off x="5436870" y="2861945"/>
            <a:ext cx="663575" cy="83439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dirty="0"/>
              <a:t>媒体服务</a:t>
            </a:r>
            <a:endParaRPr lang="zh-CN" altLang="en-US" sz="140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730" y="3889375"/>
            <a:ext cx="1125855" cy="78803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2492984" y="5497125"/>
            <a:ext cx="202921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支持</a:t>
            </a:r>
            <a:endParaRPr lang="en-US" altLang="zh-CN" dirty="0"/>
          </a:p>
          <a:p>
            <a:r>
              <a:rPr lang="en-US" altLang="zh-CN" dirty="0"/>
              <a:t>GT/T 1078 </a:t>
            </a:r>
            <a:r>
              <a:rPr lang="zh-CN" altLang="en-US" dirty="0"/>
              <a:t>协议</a:t>
            </a:r>
            <a:endParaRPr lang="en-US" altLang="zh-CN" dirty="0"/>
          </a:p>
          <a:p>
            <a:r>
              <a:rPr lang="en-US" altLang="zh-CN" dirty="0"/>
              <a:t>GB28181 </a:t>
            </a:r>
            <a:r>
              <a:rPr lang="zh-CN" altLang="en-US" dirty="0"/>
              <a:t>协议</a:t>
            </a:r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4953921" y="5774063"/>
            <a:ext cx="202921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针对多设备接入的软负载均衡方案</a:t>
            </a:r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7374864" y="5624203"/>
            <a:ext cx="187011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丰富的视图展示方式</a:t>
            </a:r>
            <a:endParaRPr lang="zh-CN" altLang="en-US" dirty="0"/>
          </a:p>
        </p:txBody>
      </p:sp>
      <p:sp>
        <p:nvSpPr>
          <p:cNvPr id="24" name="右大括号 23"/>
          <p:cNvSpPr/>
          <p:nvPr/>
        </p:nvSpPr>
        <p:spPr>
          <a:xfrm>
            <a:off x="4331970" y="904240"/>
            <a:ext cx="525780" cy="393001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7413581" y="6189894"/>
            <a:ext cx="187011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开放</a:t>
            </a:r>
            <a:r>
              <a:rPr lang="en-US" altLang="zh-CN" dirty="0"/>
              <a:t>API </a:t>
            </a:r>
            <a:r>
              <a:rPr lang="zh-CN" altLang="en-US" dirty="0"/>
              <a:t>接口</a:t>
            </a:r>
            <a:endParaRPr lang="zh-CN" altLang="en-US" dirty="0"/>
          </a:p>
        </p:txBody>
      </p:sp>
      <p:cxnSp>
        <p:nvCxnSpPr>
          <p:cNvPr id="35" name="曲线连接符 34"/>
          <p:cNvCxnSpPr>
            <a:stCxn id="9" idx="3"/>
            <a:endCxn id="11" idx="4"/>
          </p:cNvCxnSpPr>
          <p:nvPr/>
        </p:nvCxnSpPr>
        <p:spPr>
          <a:xfrm rot="5400000">
            <a:off x="5523865" y="3243580"/>
            <a:ext cx="1957070" cy="580390"/>
          </a:xfrm>
          <a:prstGeom prst="curvedConnector2">
            <a:avLst/>
          </a:prstGeom>
          <a:ln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左大括号 37"/>
          <p:cNvSpPr/>
          <p:nvPr/>
        </p:nvSpPr>
        <p:spPr>
          <a:xfrm>
            <a:off x="7338060" y="1089025"/>
            <a:ext cx="290830" cy="374713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7902481" y="1188833"/>
            <a:ext cx="148345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dirty="0"/>
              <a:t>车辆监控平台</a:t>
            </a:r>
            <a:endParaRPr lang="zh-CN" altLang="en-US" sz="1600" dirty="0"/>
          </a:p>
        </p:txBody>
      </p:sp>
      <p:sp>
        <p:nvSpPr>
          <p:cNvPr id="41" name="文本框 40"/>
          <p:cNvSpPr txBox="1"/>
          <p:nvPr/>
        </p:nvSpPr>
        <p:spPr>
          <a:xfrm>
            <a:off x="7971241" y="2724016"/>
            <a:ext cx="148345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dirty="0"/>
              <a:t>安防监控平台</a:t>
            </a:r>
            <a:endParaRPr lang="zh-CN" altLang="en-US" sz="1600" dirty="0"/>
          </a:p>
        </p:txBody>
      </p:sp>
      <p:sp>
        <p:nvSpPr>
          <p:cNvPr id="42" name="文本框 41"/>
          <p:cNvSpPr txBox="1"/>
          <p:nvPr/>
        </p:nvSpPr>
        <p:spPr>
          <a:xfrm>
            <a:off x="7971283" y="3972830"/>
            <a:ext cx="13465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dirty="0"/>
              <a:t>移动设备监控平台</a:t>
            </a:r>
            <a:endParaRPr lang="zh-CN" altLang="en-US" sz="1600" dirty="0"/>
          </a:p>
        </p:txBody>
      </p:sp>
      <p:cxnSp>
        <p:nvCxnSpPr>
          <p:cNvPr id="47" name="曲线连接符 46"/>
          <p:cNvCxnSpPr>
            <a:stCxn id="12" idx="4"/>
            <a:endCxn id="9" idx="1"/>
          </p:cNvCxnSpPr>
          <p:nvPr/>
        </p:nvCxnSpPr>
        <p:spPr>
          <a:xfrm>
            <a:off x="6100445" y="1214120"/>
            <a:ext cx="692150" cy="50673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曲线连接符 49"/>
          <p:cNvCxnSpPr>
            <a:stCxn id="13" idx="4"/>
            <a:endCxn id="9" idx="2"/>
          </p:cNvCxnSpPr>
          <p:nvPr/>
        </p:nvCxnSpPr>
        <p:spPr>
          <a:xfrm flipV="1">
            <a:off x="6162040" y="2138045"/>
            <a:ext cx="298450" cy="55245"/>
          </a:xfrm>
          <a:prstGeom prst="curved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曲线连接符 51"/>
          <p:cNvCxnSpPr>
            <a:stCxn id="14" idx="4"/>
            <a:endCxn id="9" idx="3"/>
          </p:cNvCxnSpPr>
          <p:nvPr/>
        </p:nvCxnSpPr>
        <p:spPr>
          <a:xfrm flipV="1">
            <a:off x="6100445" y="2555240"/>
            <a:ext cx="692150" cy="72390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右箭头 52"/>
          <p:cNvSpPr/>
          <p:nvPr/>
        </p:nvSpPr>
        <p:spPr>
          <a:xfrm flipV="1">
            <a:off x="4590415" y="1720850"/>
            <a:ext cx="549275" cy="137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右箭头 53"/>
          <p:cNvSpPr/>
          <p:nvPr/>
        </p:nvSpPr>
        <p:spPr>
          <a:xfrm>
            <a:off x="7082155" y="1638935"/>
            <a:ext cx="461010" cy="135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5139690" y="1556385"/>
            <a:ext cx="1942465" cy="370014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0" name="直接箭头连接符 59"/>
          <p:cNvCxnSpPr/>
          <p:nvPr/>
        </p:nvCxnSpPr>
        <p:spPr>
          <a:xfrm flipV="1">
            <a:off x="6301740" y="4519295"/>
            <a:ext cx="1111885" cy="13970"/>
          </a:xfrm>
          <a:prstGeom prst="straightConnector1">
            <a:avLst/>
          </a:prstGeom>
          <a:ln w="60325"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11" idx="2"/>
          </p:cNvCxnSpPr>
          <p:nvPr/>
        </p:nvCxnSpPr>
        <p:spPr>
          <a:xfrm flipH="1">
            <a:off x="4544695" y="4512310"/>
            <a:ext cx="953770" cy="635"/>
          </a:xfrm>
          <a:prstGeom prst="straightConnector1">
            <a:avLst/>
          </a:prstGeom>
          <a:ln w="60325"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ubtitle 2"/>
          <p:cNvSpPr txBox="1"/>
          <p:nvPr/>
        </p:nvSpPr>
        <p:spPr>
          <a:xfrm>
            <a:off x="3633470" y="36195"/>
            <a:ext cx="5335905" cy="4095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流媒体框架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/>
        </p:nvSpPr>
        <p:spPr>
          <a:xfrm>
            <a:off x="3180080" y="17716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基础功能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61405" y="894715"/>
            <a:ext cx="4852035" cy="24237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0" y="3872865"/>
            <a:ext cx="4457700" cy="223583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575" y="3872865"/>
            <a:ext cx="4705985" cy="2336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5275" y="894715"/>
            <a:ext cx="4396740" cy="242316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064385" y="3392805"/>
            <a:ext cx="266065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位置监控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956425" y="3392805"/>
            <a:ext cx="266065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实时视频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984375" y="6310630"/>
            <a:ext cx="266065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轨迹回放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56425" y="6310630"/>
            <a:ext cx="266065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运营管理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Subtitle 2"/>
          <p:cNvSpPr txBox="1"/>
          <p:nvPr/>
        </p:nvSpPr>
        <p:spPr>
          <a:xfrm>
            <a:off x="3180080" y="177165"/>
            <a:ext cx="5335905" cy="414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defRPr/>
            </a:pPr>
            <a:r>
              <a:rPr lang="zh-CN" altLang="en-US" sz="2800" b="1" spc="300" dirty="0" smtClean="0">
                <a:gradFill>
                  <a:gsLst>
                    <a:gs pos="0">
                      <a:srgbClr val="00A3E4"/>
                    </a:gs>
                    <a:gs pos="100000">
                      <a:srgbClr val="214BAE"/>
                    </a:gs>
                  </a:gsLst>
                  <a:lin ang="5400000" scaled="0"/>
                </a:gradFill>
                <a:latin typeface="方正黑体简体" panose="02010601030101010101" pitchFamily="2" charset="-122"/>
                <a:ea typeface="方正黑体简体" panose="02010601030101010101" pitchFamily="2" charset="-122"/>
                <a:cs typeface="Lato" panose="020F0502020204030203" pitchFamily="34" charset="0"/>
              </a:rPr>
              <a:t>基础数据和权限</a:t>
            </a:r>
            <a:endParaRPr lang="zh-CN" altLang="en-US" sz="2800" b="1" spc="300" dirty="0">
              <a:gradFill>
                <a:gsLst>
                  <a:gs pos="0">
                    <a:srgbClr val="00A3E4"/>
                  </a:gs>
                  <a:gs pos="100000">
                    <a:srgbClr val="214BAE"/>
                  </a:gs>
                </a:gsLst>
                <a:lin ang="5400000" scaled="0"/>
              </a:gradFill>
              <a:latin typeface="方正黑体简体" panose="02010601030101010101" pitchFamily="2" charset="-122"/>
              <a:ea typeface="方正黑体简体" panose="02010601030101010101" pitchFamily="2" charset="-122"/>
              <a:cs typeface="Lato" panose="020F0502020204030203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78280" y="865505"/>
            <a:ext cx="101917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CarEye </a:t>
            </a:r>
            <a:r>
              <a:rPr lang="zh-CN"/>
              <a:t>多角色，多用户，多机构的管理。不同权限的菜单分配，一个平台多个视图，多个客户，最大程度上实现了资源的利用。</a:t>
            </a:r>
            <a:endParaRPr 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6490" y="1565275"/>
            <a:ext cx="4612005" cy="25476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5" y="1565275"/>
            <a:ext cx="5249545" cy="25469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490" y="4276725"/>
            <a:ext cx="4612005" cy="22840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3755" y="4243705"/>
            <a:ext cx="5193665" cy="235013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UNIT_PLACING_PICTURE_USER_VIEWPORT" val="{&quot;height&quot;:4162,&quot;width&quot;:7476}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  <p:tag name="KSO_WM_UNIT_PLACING_PICTURE_USER_VIEWPORT" val="{&quot;height&quot;:8206,&quot;width&quot;:17233}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ISPRING_PRESENTATION_TITLE" val="PowerPoint 演示文稿"/>
  <p:tag name="KSO_WPP_MARK_KEY" val="5bcf66fe-8c48-4402-a4e4-9372d631f312"/>
  <p:tag name="COMMONDATA" val="eyJoZGlkIjoiNTM4OWI3ZDkwZjEwODRlMTE1ZTE3NmExNTQyZjdjZWEifQ==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2374</Words>
  <Application>WPS 演示</Application>
  <PresentationFormat>宽屏</PresentationFormat>
  <Paragraphs>384</Paragraphs>
  <Slides>24</Slides>
  <Notes>48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0" baseType="lpstr">
      <vt:lpstr>Arial</vt:lpstr>
      <vt:lpstr>宋体</vt:lpstr>
      <vt:lpstr>Wingdings</vt:lpstr>
      <vt:lpstr>微软雅黑</vt:lpstr>
      <vt:lpstr>微软雅黑 Light</vt:lpstr>
      <vt:lpstr>Adobe 黑体 Std R</vt:lpstr>
      <vt:lpstr>黑体</vt:lpstr>
      <vt:lpstr>方正兰亭粗黑_GBK</vt:lpstr>
      <vt:lpstr>方正黑体简体</vt:lpstr>
      <vt:lpstr>Lato</vt:lpstr>
      <vt:lpstr>Impact</vt:lpstr>
      <vt:lpstr>Calibri</vt:lpstr>
      <vt:lpstr>Arial Unicode MS</vt:lpstr>
      <vt:lpstr>方正兰亭黑_GBK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suppo</cp:lastModifiedBy>
  <cp:revision>279</cp:revision>
  <dcterms:created xsi:type="dcterms:W3CDTF">2019-02-25T06:39:00Z</dcterms:created>
  <dcterms:modified xsi:type="dcterms:W3CDTF">2024-04-23T09:27:54Z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DB6075E4B0634B958C57AC5184B1B43C</vt:lpwstr>
  </property>
</Properties>
</file>

<file path=docProps/thumbnail.jpeg>
</file>